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7" r:id="rId3"/>
    <p:sldId id="398" r:id="rId4"/>
    <p:sldId id="271" r:id="rId5"/>
    <p:sldId id="401" r:id="rId6"/>
    <p:sldId id="403" r:id="rId7"/>
    <p:sldId id="404" r:id="rId8"/>
    <p:sldId id="405" r:id="rId9"/>
    <p:sldId id="406" r:id="rId10"/>
    <p:sldId id="399" r:id="rId11"/>
    <p:sldId id="462" r:id="rId12"/>
    <p:sldId id="463" r:id="rId13"/>
    <p:sldId id="408" r:id="rId14"/>
    <p:sldId id="409" r:id="rId15"/>
    <p:sldId id="464" r:id="rId16"/>
    <p:sldId id="402" r:id="rId17"/>
    <p:sldId id="400" r:id="rId18"/>
    <p:sldId id="460" r:id="rId19"/>
    <p:sldId id="413" r:id="rId20"/>
    <p:sldId id="489" r:id="rId21"/>
    <p:sldId id="459" r:id="rId22"/>
    <p:sldId id="461" r:id="rId23"/>
    <p:sldId id="490" r:id="rId24"/>
    <p:sldId id="491" r:id="rId25"/>
    <p:sldId id="492" r:id="rId26"/>
    <p:sldId id="493" r:id="rId27"/>
    <p:sldId id="494" r:id="rId28"/>
    <p:sldId id="495" r:id="rId29"/>
    <p:sldId id="465" r:id="rId30"/>
    <p:sldId id="499" r:id="rId31"/>
    <p:sldId id="500" r:id="rId32"/>
    <p:sldId id="501" r:id="rId33"/>
    <p:sldId id="502" r:id="rId34"/>
    <p:sldId id="503" r:id="rId35"/>
    <p:sldId id="504" r:id="rId36"/>
    <p:sldId id="505" r:id="rId37"/>
    <p:sldId id="506" r:id="rId38"/>
    <p:sldId id="507" r:id="rId39"/>
    <p:sldId id="508" r:id="rId40"/>
    <p:sldId id="509" r:id="rId41"/>
    <p:sldId id="510" r:id="rId42"/>
    <p:sldId id="511" r:id="rId43"/>
    <p:sldId id="512" r:id="rId44"/>
    <p:sldId id="513" r:id="rId45"/>
    <p:sldId id="514" r:id="rId46"/>
    <p:sldId id="515" r:id="rId47"/>
    <p:sldId id="516" r:id="rId48"/>
    <p:sldId id="517" r:id="rId49"/>
    <p:sldId id="518" r:id="rId50"/>
    <p:sldId id="519" r:id="rId51"/>
    <p:sldId id="520" r:id="rId52"/>
    <p:sldId id="414" r:id="rId53"/>
    <p:sldId id="423" r:id="rId54"/>
    <p:sldId id="424" r:id="rId55"/>
    <p:sldId id="425" r:id="rId56"/>
    <p:sldId id="426" r:id="rId57"/>
    <p:sldId id="521" r:id="rId58"/>
    <p:sldId id="522" r:id="rId59"/>
    <p:sldId id="523" r:id="rId60"/>
    <p:sldId id="524" r:id="rId61"/>
    <p:sldId id="527" r:id="rId62"/>
    <p:sldId id="529"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85" autoAdjust="0"/>
  </p:normalViewPr>
  <p:slideViewPr>
    <p:cSldViewPr>
      <p:cViewPr varScale="1">
        <p:scale>
          <a:sx n="162" d="100"/>
          <a:sy n="162" d="100"/>
        </p:scale>
        <p:origin x="-104" y="-5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F97300-75E0-45A6-839D-4D5B0613BA52}" type="datetimeFigureOut">
              <a:rPr lang="en-US" smtClean="0"/>
              <a:t>4/21/16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8BDD7-8D8E-4052-9B44-2EFDA87AE323}" type="slidenum">
              <a:rPr lang="en-US" smtClean="0"/>
              <a:t>‹#›</a:t>
            </a:fld>
            <a:endParaRPr lang="en-US"/>
          </a:p>
        </p:txBody>
      </p:sp>
    </p:spTree>
    <p:extLst>
      <p:ext uri="{BB962C8B-B14F-4D97-AF65-F5344CB8AC3E}">
        <p14:creationId xmlns:p14="http://schemas.microsoft.com/office/powerpoint/2010/main" val="2265983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we have covered the basic </a:t>
            </a:r>
            <a:r>
              <a:rPr lang="en-US" baseline="0" dirty="0" err="1" smtClean="0"/>
              <a:t>componments</a:t>
            </a:r>
            <a:r>
              <a:rPr lang="en-US" baseline="0" dirty="0" smtClean="0"/>
              <a:t> in 3D shape analysis that includes retrieval, registration and </a:t>
            </a:r>
            <a:r>
              <a:rPr lang="en-US" baseline="0" dirty="0" err="1" smtClean="0"/>
              <a:t>segementation</a:t>
            </a:r>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3</a:t>
            </a:fld>
            <a:endParaRPr lang="en-US"/>
          </a:p>
        </p:txBody>
      </p:sp>
    </p:spTree>
    <p:extLst>
      <p:ext uri="{BB962C8B-B14F-4D97-AF65-F5344CB8AC3E}">
        <p14:creationId xmlns:p14="http://schemas.microsoft.com/office/powerpoint/2010/main" val="274582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22</a:t>
            </a:fld>
            <a:endParaRPr lang="en-US"/>
          </a:p>
        </p:txBody>
      </p:sp>
    </p:spTree>
    <p:extLst>
      <p:ext uri="{BB962C8B-B14F-4D97-AF65-F5344CB8AC3E}">
        <p14:creationId xmlns:p14="http://schemas.microsoft.com/office/powerpoint/2010/main" val="3976348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24</a:t>
            </a:fld>
            <a:endParaRPr lang="en-US"/>
          </a:p>
        </p:txBody>
      </p:sp>
    </p:spTree>
    <p:extLst>
      <p:ext uri="{BB962C8B-B14F-4D97-AF65-F5344CB8AC3E}">
        <p14:creationId xmlns:p14="http://schemas.microsoft.com/office/powerpoint/2010/main" val="846598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29</a:t>
            </a:fld>
            <a:endParaRPr lang="en-US"/>
          </a:p>
        </p:txBody>
      </p:sp>
    </p:spTree>
    <p:extLst>
      <p:ext uri="{BB962C8B-B14F-4D97-AF65-F5344CB8AC3E}">
        <p14:creationId xmlns:p14="http://schemas.microsoft.com/office/powerpoint/2010/main" val="3807637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30</a:t>
            </a:fld>
            <a:endParaRPr lang="en-US"/>
          </a:p>
        </p:txBody>
      </p:sp>
    </p:spTree>
    <p:extLst>
      <p:ext uri="{BB962C8B-B14F-4D97-AF65-F5344CB8AC3E}">
        <p14:creationId xmlns:p14="http://schemas.microsoft.com/office/powerpoint/2010/main" val="808563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31</a:t>
            </a:fld>
            <a:endParaRPr lang="en-US"/>
          </a:p>
        </p:txBody>
      </p:sp>
    </p:spTree>
    <p:extLst>
      <p:ext uri="{BB962C8B-B14F-4D97-AF65-F5344CB8AC3E}">
        <p14:creationId xmlns:p14="http://schemas.microsoft.com/office/powerpoint/2010/main" val="2413084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32</a:t>
            </a:fld>
            <a:endParaRPr lang="en-US"/>
          </a:p>
        </p:txBody>
      </p:sp>
    </p:spTree>
    <p:extLst>
      <p:ext uri="{BB962C8B-B14F-4D97-AF65-F5344CB8AC3E}">
        <p14:creationId xmlns:p14="http://schemas.microsoft.com/office/powerpoint/2010/main" val="158079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33</a:t>
            </a:fld>
            <a:endParaRPr lang="en-US"/>
          </a:p>
        </p:txBody>
      </p:sp>
    </p:spTree>
    <p:extLst>
      <p:ext uri="{BB962C8B-B14F-4D97-AF65-F5344CB8AC3E}">
        <p14:creationId xmlns:p14="http://schemas.microsoft.com/office/powerpoint/2010/main" val="194910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34</a:t>
            </a:fld>
            <a:endParaRPr lang="en-US"/>
          </a:p>
        </p:txBody>
      </p:sp>
    </p:spTree>
    <p:extLst>
      <p:ext uri="{BB962C8B-B14F-4D97-AF65-F5344CB8AC3E}">
        <p14:creationId xmlns:p14="http://schemas.microsoft.com/office/powerpoint/2010/main" val="3907599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35</a:t>
            </a:fld>
            <a:endParaRPr lang="en-US"/>
          </a:p>
        </p:txBody>
      </p:sp>
    </p:spTree>
    <p:extLst>
      <p:ext uri="{BB962C8B-B14F-4D97-AF65-F5344CB8AC3E}">
        <p14:creationId xmlns:p14="http://schemas.microsoft.com/office/powerpoint/2010/main" val="1933319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36</a:t>
            </a:fld>
            <a:endParaRPr lang="en-US"/>
          </a:p>
        </p:txBody>
      </p:sp>
    </p:spTree>
    <p:extLst>
      <p:ext uri="{BB962C8B-B14F-4D97-AF65-F5344CB8AC3E}">
        <p14:creationId xmlns:p14="http://schemas.microsoft.com/office/powerpoint/2010/main" val="3044881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4</a:t>
            </a:fld>
            <a:endParaRPr lang="en-US"/>
          </a:p>
        </p:txBody>
      </p:sp>
    </p:spTree>
    <p:extLst>
      <p:ext uri="{BB962C8B-B14F-4D97-AF65-F5344CB8AC3E}">
        <p14:creationId xmlns:p14="http://schemas.microsoft.com/office/powerpoint/2010/main" val="2549890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smtClean="0"/>
                  <a:t>It includes</a:t>
                </a:r>
                <a:r>
                  <a:rPr lang="en-US" baseline="0" dirty="0" smtClean="0"/>
                  <a:t> an input layer, a hidden layer and a target layer. We adopt sigmoid function </a:t>
                </a:r>
                <a:r>
                  <a:rPr lang="en-US" b="0" i="0" smtClean="0">
                    <a:latin typeface="Cambria Math" panose="02040503050406030204" pitchFamily="18" charset="0"/>
                  </a:rPr>
                  <a:t>𝑓</a:t>
                </a:r>
                <a:r>
                  <a:rPr lang="en-US" b="0" i="0" smtClean="0">
                    <a:latin typeface="Cambria Math" panose="02040503050406030204" pitchFamily="18" charset="0"/>
                  </a:rPr>
                  <a:t>(𝑧)</a:t>
                </a:r>
                <a:r>
                  <a:rPr lang="en-US" baseline="0" dirty="0" smtClean="0"/>
                  <a:t> as activation function for each neuron. </a:t>
                </a:r>
                <a:endParaRPr lang="en-US" dirty="0"/>
              </a:p>
            </p:txBody>
          </p:sp>
        </mc:Fallback>
      </mc:AlternateContent>
      <p:sp>
        <p:nvSpPr>
          <p:cNvPr id="4" name="Slide Number Placeholder 3"/>
          <p:cNvSpPr>
            <a:spLocks noGrp="1"/>
          </p:cNvSpPr>
          <p:nvPr>
            <p:ph type="sldNum" sz="quarter" idx="10"/>
          </p:nvPr>
        </p:nvSpPr>
        <p:spPr/>
        <p:txBody>
          <a:bodyPr/>
          <a:lstStyle/>
          <a:p>
            <a:fld id="{1ACED9EE-5E5A-4B76-805F-A74214891DD4}" type="slidenum">
              <a:rPr lang="en-US" smtClean="0"/>
              <a:t>37</a:t>
            </a:fld>
            <a:endParaRPr lang="en-US"/>
          </a:p>
        </p:txBody>
      </p:sp>
    </p:spTree>
    <p:extLst>
      <p:ext uri="{BB962C8B-B14F-4D97-AF65-F5344CB8AC3E}">
        <p14:creationId xmlns:p14="http://schemas.microsoft.com/office/powerpoint/2010/main" val="3181676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91440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Here,</a:t>
                </a:r>
                <a:r>
                  <a:rPr lang="en-US" baseline="0" dirty="0" smtClean="0"/>
                  <a:t> we denote the activations/output of layer k from the pairwise neural network as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oMath>
                </a14:m>
                <a:r>
                  <a:rPr lang="en-US" b="0" dirty="0" smtClean="0"/>
                  <a:t> and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𝑠</m:t>
                        </m:r>
                      </m:sub>
                      <m:sup>
                        <m:r>
                          <a:rPr lang="en-US" b="0" i="1" smtClean="0">
                            <a:latin typeface="Cambria Math" panose="02040503050406030204" pitchFamily="18" charset="0"/>
                          </a:rPr>
                          <m:t>𝑘</m:t>
                        </m:r>
                      </m:sup>
                    </m:sSubSup>
                  </m:oMath>
                </a14:m>
                <a:r>
                  <a:rPr lang="en-US" dirty="0" smtClean="0"/>
                  <a:t>. </a:t>
                </a:r>
                <a14:m>
                  <m:oMath xmlns:m="http://schemas.openxmlformats.org/officeDocument/2006/math" xmlns="">
                    <m:sSubSup>
                      <m:sSubSupPr>
                        <m:ctrlPr>
                          <a:rPr lang="en-US" i="1" smtClean="0">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𝑑</m:t>
                        </m:r>
                      </m:sub>
                      <m:sup>
                        <m:r>
                          <a:rPr lang="en-US" i="1">
                            <a:latin typeface="Cambria Math" panose="02040503050406030204" pitchFamily="18" charset="0"/>
                          </a:rPr>
                          <m:t>𝑘</m:t>
                        </m:r>
                        <m:r>
                          <a:rPr lang="en-US" b="0" i="1" smtClean="0">
                            <a:latin typeface="Cambria Math" panose="02040503050406030204" pitchFamily="18" charset="0"/>
                          </a:rPr>
                          <m:t>+1</m:t>
                        </m:r>
                      </m:sup>
                    </m:sSubSup>
                  </m:oMath>
                </a14:m>
                <a:r>
                  <a:rPr lang="en-US" b="0" dirty="0" smtClean="0"/>
                  <a:t> = </a:t>
                </a:r>
                <a14:m>
                  <m:oMath xmlns:m="http://schemas.openxmlformats.org/officeDocument/2006/math" xmlns="">
                    <m:r>
                      <a:rPr lang="en-US" b="0" i="1" smtClean="0">
                        <a:latin typeface="Cambria Math" panose="02040503050406030204" pitchFamily="18" charset="0"/>
                      </a:rPr>
                      <m:t>𝑓</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e>
                    </m:d>
                    <m:r>
                      <a:rPr lang="en-US" b="0" i="0" smtClean="0">
                        <a:latin typeface="Cambria Math" panose="02040503050406030204" pitchFamily="18" charset="0"/>
                      </a:rPr>
                      <m:t>  , </m:t>
                    </m:r>
                    <m:sSubSup>
                      <m:sSubSupPr>
                        <m:ctrlPr>
                          <a:rPr lang="en-US" i="1" smtClean="0">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𝑠</m:t>
                        </m:r>
                      </m:sub>
                      <m:sup>
                        <m:r>
                          <a:rPr lang="en-US" i="1">
                            <a:latin typeface="Cambria Math" panose="02040503050406030204" pitchFamily="18" charset="0"/>
                          </a:rPr>
                          <m:t>𝑘</m:t>
                        </m:r>
                        <m:r>
                          <a:rPr lang="en-US" i="1">
                            <a:latin typeface="Cambria Math" panose="02040503050406030204" pitchFamily="18" charset="0"/>
                          </a:rPr>
                          <m:t>+1</m:t>
                        </m:r>
                      </m:sup>
                    </m:sSubSup>
                  </m:oMath>
                </a14:m>
                <a:r>
                  <a:rPr lang="en-US" dirty="0"/>
                  <a:t> </a:t>
                </a:r>
                <a:r>
                  <a:rPr lang="en-US" dirty="0" smtClean="0"/>
                  <a:t>= </a:t>
                </a:r>
                <a14:m>
                  <m:oMath xmlns:m="http://schemas.openxmlformats.org/officeDocument/2006/math" xmlns="">
                    <m:r>
                      <a:rPr lang="en-US" i="1">
                        <a:latin typeface="Cambria Math" panose="02040503050406030204" pitchFamily="18" charset="0"/>
                      </a:rPr>
                      <m:t>𝑓</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𝑊</m:t>
                            </m:r>
                          </m:e>
                          <m:sub>
                            <m:r>
                              <a:rPr lang="en-US" b="0" i="1" smtClean="0">
                                <a:latin typeface="Cambria Math" panose="02040503050406030204" pitchFamily="18" charset="0"/>
                              </a:rPr>
                              <m:t>𝑠</m:t>
                            </m:r>
                          </m:sub>
                          <m:sup>
                            <m:r>
                              <a:rPr lang="en-US" i="1">
                                <a:latin typeface="Cambria Math" panose="02040503050406030204" pitchFamily="18" charset="0"/>
                              </a:rPr>
                              <m:t>𝑘</m:t>
                            </m:r>
                          </m:sup>
                        </m:sSubSup>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𝑠</m:t>
                            </m:r>
                          </m:sub>
                          <m:sup>
                            <m:r>
                              <a:rPr lang="en-US" i="1">
                                <a:latin typeface="Cambria Math" panose="02040503050406030204" pitchFamily="18" charset="0"/>
                              </a:rPr>
                              <m:t>𝑘</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b="0" i="1" smtClean="0">
                                <a:latin typeface="Cambria Math" panose="02040503050406030204" pitchFamily="18" charset="0"/>
                              </a:rPr>
                              <m:t>𝑠</m:t>
                            </m:r>
                          </m:sub>
                          <m:sup>
                            <m:r>
                              <a:rPr lang="en-US" i="1">
                                <a:latin typeface="Cambria Math" panose="02040503050406030204" pitchFamily="18" charset="0"/>
                              </a:rPr>
                              <m:t>𝑘</m:t>
                            </m:r>
                          </m:sup>
                        </m:sSubSup>
                      </m:e>
                    </m:d>
                    <m:r>
                      <a:rPr lang="en-US" b="0" i="1" smtClean="0">
                        <a:latin typeface="Cambria Math" panose="02040503050406030204" pitchFamily="18" charset="0"/>
                      </a:rPr>
                      <m:t>. </m:t>
                    </m:r>
                  </m:oMath>
                </a14:m>
                <a:r>
                  <a:rPr lang="en-US" dirty="0" smtClean="0"/>
                  <a:t> Let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𝑂</m:t>
                        </m:r>
                      </m:e>
                      <m:sub>
                        <m:r>
                          <a:rPr lang="en-US" b="0" i="1" smtClean="0">
                            <a:latin typeface="Cambria Math" panose="02040503050406030204" pitchFamily="18" charset="0"/>
                          </a:rPr>
                          <m:t>𝑑</m:t>
                        </m:r>
                      </m:sub>
                      <m:sup>
                        <m:r>
                          <a:rPr lang="en-US" b="0" i="1" smtClean="0">
                            <a:latin typeface="Cambria Math" panose="02040503050406030204" pitchFamily="18" charset="0"/>
                          </a:rPr>
                          <m:t>𝑖</m:t>
                        </m:r>
                      </m:sup>
                    </m:sSubSup>
                  </m:oMath>
                </a14:m>
                <a:r>
                  <a:rPr lang="en-US" dirty="0" smtClean="0"/>
                  <a:t> and </a:t>
                </a:r>
                <a14:m>
                  <m:oMath xmlns:m="http://schemas.openxmlformats.org/officeDocument/2006/math" xmlns="">
                    <m:sSubSup>
                      <m:sSubSupPr>
                        <m:ctrlPr>
                          <a:rPr lang="en-US" i="1" smtClean="0">
                            <a:latin typeface="Cambria Math" panose="02040503050406030204" pitchFamily="18" charset="0"/>
                          </a:rPr>
                        </m:ctrlPr>
                      </m:sSubSupPr>
                      <m:e>
                        <m:r>
                          <a:rPr lang="en-US" i="1">
                            <a:latin typeface="Cambria Math" panose="02040503050406030204" pitchFamily="18" charset="0"/>
                          </a:rPr>
                          <m:t>𝑂</m:t>
                        </m:r>
                      </m:e>
                      <m:sub>
                        <m:r>
                          <a:rPr lang="en-US" b="0" i="1" smtClean="0">
                            <a:latin typeface="Cambria Math" panose="02040503050406030204" pitchFamily="18" charset="0"/>
                          </a:rPr>
                          <m:t>𝑠</m:t>
                        </m:r>
                      </m:sub>
                      <m:sup>
                        <m:r>
                          <a:rPr lang="en-US" i="1">
                            <a:latin typeface="Cambria Math" panose="02040503050406030204" pitchFamily="18" charset="0"/>
                          </a:rPr>
                          <m:t>𝑖</m:t>
                        </m:r>
                      </m:sup>
                    </m:sSubSup>
                  </m:oMath>
                </a14:m>
                <a:r>
                  <a:rPr lang="en-US" dirty="0" smtClean="0"/>
                  <a:t> be the output values at the target</a:t>
                </a:r>
                <a:r>
                  <a:rPr lang="en-US" baseline="0" dirty="0" smtClean="0"/>
                  <a:t> layer. Then, we can get the equation: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𝑂</m:t>
                        </m:r>
                      </m:e>
                      <m:sub>
                        <m:r>
                          <a:rPr lang="en-US" b="0" i="1" smtClean="0">
                            <a:latin typeface="Cambria Math" panose="02040503050406030204" pitchFamily="18" charset="0"/>
                          </a:rPr>
                          <m:t>𝑑</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𝑑</m:t>
                        </m:r>
                      </m:sub>
                      <m:sup>
                        <m:r>
                          <a:rPr lang="en-US" b="0" i="1" smtClean="0">
                            <a:latin typeface="Cambria Math" panose="02040503050406030204" pitchFamily="18" charset="0"/>
                          </a:rPr>
                          <m:t>𝐾</m:t>
                        </m:r>
                      </m:sup>
                    </m:sSubSup>
                  </m:oMath>
                </a14:m>
                <a:r>
                  <a:rPr lang="en-US" dirty="0" smtClean="0"/>
                  <a:t>,    </a:t>
                </a:r>
                <a14:m>
                  <m:oMath xmlns:m="http://schemas.openxmlformats.org/officeDocument/2006/math" xmlns="">
                    <m:sSubSup>
                      <m:sSubSupPr>
                        <m:ctrlPr>
                          <a:rPr lang="en-US" i="1">
                            <a:latin typeface="Cambria Math" panose="02040503050406030204" pitchFamily="18" charset="0"/>
                          </a:rPr>
                        </m:ctrlPr>
                      </m:sSubSupPr>
                      <m:e>
                        <m:r>
                          <a:rPr lang="en-US" i="1">
                            <a:latin typeface="Cambria Math" panose="02040503050406030204" pitchFamily="18" charset="0"/>
                          </a:rPr>
                          <m:t>𝑂</m:t>
                        </m:r>
                      </m:e>
                      <m:sub>
                        <m:r>
                          <a:rPr lang="en-US" b="0" i="1" smtClean="0">
                            <a:latin typeface="Cambria Math" panose="02040503050406030204" pitchFamily="18" charset="0"/>
                          </a:rPr>
                          <m:t>𝑠</m:t>
                        </m:r>
                      </m:sub>
                      <m:sup>
                        <m:r>
                          <a:rPr lang="en-US" i="1">
                            <a:latin typeface="Cambria Math" panose="02040503050406030204" pitchFamily="18" charset="0"/>
                          </a:rPr>
                          <m:t>𝑖</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𝑠</m:t>
                        </m:r>
                      </m:sub>
                      <m:sup>
                        <m:r>
                          <a:rPr lang="en-US" i="1">
                            <a:latin typeface="Cambria Math" panose="02040503050406030204" pitchFamily="18" charset="0"/>
                          </a:rPr>
                          <m:t>𝐾</m:t>
                        </m:r>
                      </m:sup>
                    </m:sSubSup>
                  </m:oMath>
                </a14:m>
                <a:r>
                  <a:rPr lang="en-US" dirty="0" smtClean="0"/>
                  <a:t>   </a:t>
                </a:r>
                <a14:m>
                  <m:oMath xmlns:m="http://schemas.openxmlformats.org/officeDocument/2006/math" xmlns="">
                    <m:r>
                      <a:rPr lang="en-US" b="0" i="1" dirty="0" smtClean="0">
                        <a:latin typeface="Cambria Math" panose="02040503050406030204" pitchFamily="18" charset="0"/>
                      </a:rPr>
                      <m:t>(</m:t>
                    </m:r>
                    <m:r>
                      <a:rPr lang="en-US" b="0" i="1" dirty="0" smtClean="0">
                        <a:latin typeface="Cambria Math" panose="02040503050406030204" pitchFamily="18" charset="0"/>
                      </a:rPr>
                      <m:t>𝐾</m:t>
                    </m:r>
                    <m:r>
                      <a:rPr lang="en-US" b="0" i="1" dirty="0" smtClean="0">
                        <a:latin typeface="Cambria Math" panose="02040503050406030204" pitchFamily="18" charset="0"/>
                      </a:rPr>
                      <m:t>=3)</m:t>
                    </m:r>
                  </m:oMath>
                </a14:m>
                <a:endParaRPr lang="en-US" dirty="0" smtClean="0"/>
              </a:p>
              <a:p>
                <a:pPr lvl="2">
                  <a:buFont typeface="Arial" panose="020B0604020202020204" pitchFamily="34" charset="0"/>
                  <a:buNone/>
                </a:pPr>
                <a:endParaRPr lang="en-US" dirty="0"/>
              </a:p>
            </p:txBody>
          </p:sp>
        </mc:Choice>
        <mc:Fallback xmlns="">
          <p:sp>
            <p:nvSpPr>
              <p:cNvPr id="3" name="Notes Placeholder 2"/>
              <p:cNvSpPr>
                <a:spLocks noGrp="1"/>
              </p:cNvSpPr>
              <p:nvPr>
                <p:ph type="body" idx="1"/>
              </p:nvPr>
            </p:nvSpPr>
            <p:spPr/>
            <p:txBody>
              <a:bodyPr/>
              <a:lstStyle/>
              <a:p>
                <a:pPr marL="91440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Here,</a:t>
                </a:r>
                <a:r>
                  <a:rPr lang="en-US" baseline="0" dirty="0" smtClean="0"/>
                  <a:t> we denote the activations/output of layer k from the pairwise neural network as </a:t>
                </a:r>
                <a:r>
                  <a:rPr lang="en-US" b="0" i="0" smtClean="0">
                    <a:latin typeface="Cambria Math" panose="02040503050406030204" pitchFamily="18" charset="0"/>
                  </a:rPr>
                  <a:t>𝑎</a:t>
                </a:r>
                <a:r>
                  <a:rPr lang="en-US" b="0" i="0" smtClean="0">
                    <a:latin typeface="Cambria Math" panose="02040503050406030204" pitchFamily="18" charset="0"/>
                  </a:rPr>
                  <a:t>_</a:t>
                </a:r>
                <a:r>
                  <a:rPr lang="en-US" b="0" i="0" smtClean="0">
                    <a:latin typeface="Cambria Math" panose="02040503050406030204" pitchFamily="18" charset="0"/>
                  </a:rPr>
                  <a:t>𝑑^𝑘</a:t>
                </a:r>
                <a:r>
                  <a:rPr lang="en-US" b="0" dirty="0" smtClean="0"/>
                  <a:t> and </a:t>
                </a:r>
                <a:r>
                  <a:rPr lang="en-US" b="0" i="0" smtClean="0">
                    <a:latin typeface="Cambria Math" panose="02040503050406030204" pitchFamily="18" charset="0"/>
                  </a:rPr>
                  <a:t>𝑎_𝑠^𝑘</a:t>
                </a:r>
                <a:r>
                  <a:rPr lang="en-US" dirty="0" smtClean="0"/>
                  <a:t>. </a:t>
                </a:r>
                <a:r>
                  <a:rPr lang="en-US" i="0">
                    <a:latin typeface="Cambria Math" panose="02040503050406030204" pitchFamily="18" charset="0"/>
                  </a:rPr>
                  <a:t>𝑎</a:t>
                </a:r>
                <a:r>
                  <a:rPr lang="en-US" i="0" smtClean="0">
                    <a:latin typeface="Cambria Math" panose="02040503050406030204" pitchFamily="18" charset="0"/>
                  </a:rPr>
                  <a:t>_</a:t>
                </a:r>
                <a:r>
                  <a:rPr lang="en-US" i="0">
                    <a:latin typeface="Cambria Math" panose="02040503050406030204" pitchFamily="18" charset="0"/>
                  </a:rPr>
                  <a:t>𝑑^</a:t>
                </a:r>
                <a:r>
                  <a:rPr lang="en-US" i="0" smtClean="0">
                    <a:latin typeface="Cambria Math" panose="02040503050406030204" pitchFamily="18" charset="0"/>
                  </a:rPr>
                  <a:t>(</a:t>
                </a:r>
                <a:r>
                  <a:rPr lang="en-US" i="0">
                    <a:latin typeface="Cambria Math" panose="02040503050406030204" pitchFamily="18" charset="0"/>
                  </a:rPr>
                  <a:t>𝑘</a:t>
                </a:r>
                <a:r>
                  <a:rPr lang="en-US" b="0" i="0" smtClean="0">
                    <a:latin typeface="Cambria Math" panose="02040503050406030204" pitchFamily="18" charset="0"/>
                  </a:rPr>
                  <a:t>+1</a:t>
                </a:r>
                <a:r>
                  <a:rPr lang="en-US" b="0" i="0" smtClean="0">
                    <a:latin typeface="Cambria Math" panose="02040503050406030204" pitchFamily="18" charset="0"/>
                  </a:rPr>
                  <a:t>)</a:t>
                </a:r>
                <a:r>
                  <a:rPr lang="en-US" b="0" dirty="0" smtClean="0"/>
                  <a:t> = </a:t>
                </a:r>
                <a:r>
                  <a:rPr lang="en-US" b="0" i="0" smtClean="0">
                    <a:latin typeface="Cambria Math" panose="02040503050406030204" pitchFamily="18" charset="0"/>
                  </a:rPr>
                  <a:t>𝑓(𝑊_𝑑^𝑘 𝑎_𝑑^𝑘+𝑏_𝑑^𝑘 )</a:t>
                </a:r>
                <a:r>
                  <a:rPr lang="en-US" b="0" i="0" smtClean="0">
                    <a:latin typeface="Cambria Math" panose="02040503050406030204" pitchFamily="18" charset="0"/>
                  </a:rPr>
                  <a:t>   , </a:t>
                </a:r>
                <a:r>
                  <a:rPr lang="en-US" i="0">
                    <a:latin typeface="Cambria Math" panose="02040503050406030204" pitchFamily="18" charset="0"/>
                  </a:rPr>
                  <a:t>𝑎</a:t>
                </a:r>
                <a:r>
                  <a:rPr lang="en-US" i="0" smtClean="0">
                    <a:latin typeface="Cambria Math" panose="02040503050406030204" pitchFamily="18" charset="0"/>
                  </a:rPr>
                  <a:t>_</a:t>
                </a:r>
                <a:r>
                  <a:rPr lang="en-US" b="0" i="0" smtClean="0">
                    <a:latin typeface="Cambria Math" panose="02040503050406030204" pitchFamily="18" charset="0"/>
                  </a:rPr>
                  <a:t>𝑠^</a:t>
                </a:r>
                <a:r>
                  <a:rPr lang="en-US" b="0" i="0" smtClean="0">
                    <a:latin typeface="Cambria Math" panose="02040503050406030204" pitchFamily="18" charset="0"/>
                  </a:rPr>
                  <a:t>(</a:t>
                </a:r>
                <a:r>
                  <a:rPr lang="en-US" i="0">
                    <a:latin typeface="Cambria Math" panose="02040503050406030204" pitchFamily="18" charset="0"/>
                  </a:rPr>
                  <a:t>𝑘+1</a:t>
                </a:r>
                <a:r>
                  <a:rPr lang="en-US" i="0" smtClean="0">
                    <a:latin typeface="Cambria Math" panose="02040503050406030204" pitchFamily="18" charset="0"/>
                  </a:rPr>
                  <a:t>)</a:t>
                </a:r>
                <a:r>
                  <a:rPr lang="en-US" dirty="0"/>
                  <a:t> </a:t>
                </a:r>
                <a:r>
                  <a:rPr lang="en-US" dirty="0" smtClean="0"/>
                  <a:t>= </a:t>
                </a:r>
                <a:r>
                  <a:rPr lang="en-US" i="0">
                    <a:latin typeface="Cambria Math" panose="02040503050406030204" pitchFamily="18" charset="0"/>
                  </a:rPr>
                  <a:t>𝑓(𝑊_</a:t>
                </a:r>
                <a:r>
                  <a:rPr lang="en-US" b="0" i="0" smtClean="0">
                    <a:latin typeface="Cambria Math" panose="02040503050406030204" pitchFamily="18" charset="0"/>
                  </a:rPr>
                  <a:t>𝑠^</a:t>
                </a:r>
                <a:r>
                  <a:rPr lang="en-US" i="0">
                    <a:latin typeface="Cambria Math" panose="02040503050406030204" pitchFamily="18" charset="0"/>
                  </a:rPr>
                  <a:t>𝑘 𝑎_</a:t>
                </a:r>
                <a:r>
                  <a:rPr lang="en-US" b="0" i="0" smtClean="0">
                    <a:latin typeface="Cambria Math" panose="02040503050406030204" pitchFamily="18" charset="0"/>
                  </a:rPr>
                  <a:t>𝑠^</a:t>
                </a:r>
                <a:r>
                  <a:rPr lang="en-US" i="0">
                    <a:latin typeface="Cambria Math" panose="02040503050406030204" pitchFamily="18" charset="0"/>
                  </a:rPr>
                  <a:t>𝑘+𝑏_</a:t>
                </a:r>
                <a:r>
                  <a:rPr lang="en-US" b="0" i="0" smtClean="0">
                    <a:latin typeface="Cambria Math" panose="02040503050406030204" pitchFamily="18" charset="0"/>
                  </a:rPr>
                  <a:t>𝑠^</a:t>
                </a:r>
                <a:r>
                  <a:rPr lang="en-US" i="0">
                    <a:latin typeface="Cambria Math" panose="02040503050406030204" pitchFamily="18" charset="0"/>
                  </a:rPr>
                  <a:t>𝑘 )</a:t>
                </a:r>
                <a:r>
                  <a:rPr lang="en-US" b="0" i="0" smtClean="0">
                    <a:latin typeface="Cambria Math" panose="02040503050406030204" pitchFamily="18" charset="0"/>
                  </a:rPr>
                  <a:t>. </a:t>
                </a:r>
                <a:r>
                  <a:rPr lang="en-US" dirty="0" smtClean="0"/>
                  <a:t> Let </a:t>
                </a:r>
                <a:r>
                  <a:rPr lang="en-US" b="0" i="0" smtClean="0">
                    <a:latin typeface="Cambria Math" panose="02040503050406030204" pitchFamily="18" charset="0"/>
                  </a:rPr>
                  <a:t>𝑂</a:t>
                </a:r>
                <a:r>
                  <a:rPr lang="en-US" b="0" i="0" smtClean="0">
                    <a:latin typeface="Cambria Math" panose="02040503050406030204" pitchFamily="18" charset="0"/>
                  </a:rPr>
                  <a:t>_</a:t>
                </a:r>
                <a:r>
                  <a:rPr lang="en-US" b="0" i="0" smtClean="0">
                    <a:latin typeface="Cambria Math" panose="02040503050406030204" pitchFamily="18" charset="0"/>
                  </a:rPr>
                  <a:t>𝑑^𝑖</a:t>
                </a:r>
                <a:r>
                  <a:rPr lang="en-US" dirty="0" smtClean="0"/>
                  <a:t> and </a:t>
                </a:r>
                <a:r>
                  <a:rPr lang="en-US" i="0">
                    <a:latin typeface="Cambria Math" panose="02040503050406030204" pitchFamily="18" charset="0"/>
                  </a:rPr>
                  <a:t>𝑂</a:t>
                </a:r>
                <a:r>
                  <a:rPr lang="en-US" i="0" smtClean="0">
                    <a:latin typeface="Cambria Math" panose="02040503050406030204" pitchFamily="18" charset="0"/>
                  </a:rPr>
                  <a:t>_</a:t>
                </a:r>
                <a:r>
                  <a:rPr lang="en-US" b="0" i="0" smtClean="0">
                    <a:latin typeface="Cambria Math" panose="02040503050406030204" pitchFamily="18" charset="0"/>
                  </a:rPr>
                  <a:t>𝑠^</a:t>
                </a:r>
                <a:r>
                  <a:rPr lang="en-US" i="0">
                    <a:latin typeface="Cambria Math" panose="02040503050406030204" pitchFamily="18" charset="0"/>
                  </a:rPr>
                  <a:t>𝑖</a:t>
                </a:r>
                <a:r>
                  <a:rPr lang="en-US" dirty="0" smtClean="0"/>
                  <a:t> be the output values at the target</a:t>
                </a:r>
                <a:r>
                  <a:rPr lang="en-US" baseline="0" dirty="0" smtClean="0"/>
                  <a:t> layer. Then, we can get the equation: </a:t>
                </a:r>
                <a:r>
                  <a:rPr lang="en-US" b="0" i="0" smtClean="0">
                    <a:latin typeface="Cambria Math" panose="02040503050406030204" pitchFamily="18" charset="0"/>
                  </a:rPr>
                  <a:t>𝑂</a:t>
                </a:r>
                <a:r>
                  <a:rPr lang="en-US" b="0" i="0" smtClean="0">
                    <a:latin typeface="Cambria Math" panose="02040503050406030204" pitchFamily="18" charset="0"/>
                  </a:rPr>
                  <a:t>_</a:t>
                </a:r>
                <a:r>
                  <a:rPr lang="en-US" b="0" i="0" smtClean="0">
                    <a:latin typeface="Cambria Math" panose="02040503050406030204" pitchFamily="18" charset="0"/>
                  </a:rPr>
                  <a:t>𝑑^𝑖=𝑎_𝑑^𝐾</a:t>
                </a:r>
                <a:r>
                  <a:rPr lang="en-US" dirty="0" smtClean="0"/>
                  <a:t>,    </a:t>
                </a:r>
                <a:r>
                  <a:rPr lang="en-US" i="0">
                    <a:latin typeface="Cambria Math" panose="02040503050406030204" pitchFamily="18" charset="0"/>
                  </a:rPr>
                  <a:t>𝑂_</a:t>
                </a:r>
                <a:r>
                  <a:rPr lang="en-US" b="0" i="0" smtClean="0">
                    <a:latin typeface="Cambria Math" panose="02040503050406030204" pitchFamily="18" charset="0"/>
                  </a:rPr>
                  <a:t>𝑠^</a:t>
                </a:r>
                <a:r>
                  <a:rPr lang="en-US" i="0">
                    <a:latin typeface="Cambria Math" panose="02040503050406030204" pitchFamily="18" charset="0"/>
                  </a:rPr>
                  <a:t>𝑖=𝑎_</a:t>
                </a:r>
                <a:r>
                  <a:rPr lang="en-US" b="0" i="0" smtClean="0">
                    <a:latin typeface="Cambria Math" panose="02040503050406030204" pitchFamily="18" charset="0"/>
                  </a:rPr>
                  <a:t>𝑠^</a:t>
                </a:r>
                <a:r>
                  <a:rPr lang="en-US" i="0">
                    <a:latin typeface="Cambria Math" panose="02040503050406030204" pitchFamily="18" charset="0"/>
                  </a:rPr>
                  <a:t>𝐾</a:t>
                </a:r>
                <a:r>
                  <a:rPr lang="en-US" dirty="0" smtClean="0"/>
                  <a:t>   </a:t>
                </a:r>
                <a:r>
                  <a:rPr lang="en-US" b="0" i="0" dirty="0" smtClean="0">
                    <a:latin typeface="Cambria Math" panose="02040503050406030204" pitchFamily="18" charset="0"/>
                  </a:rPr>
                  <a:t>(𝐾=3)</a:t>
                </a:r>
                <a:endParaRPr lang="en-US" dirty="0" smtClean="0"/>
              </a:p>
              <a:p>
                <a:pPr lvl="2">
                  <a:buFont typeface="Arial" panose="020B0604020202020204" pitchFamily="34" charset="0"/>
                  <a:buNone/>
                </a:pPr>
                <a:endParaRPr lang="en-US" dirty="0"/>
              </a:p>
            </p:txBody>
          </p:sp>
        </mc:Fallback>
      </mc:AlternateContent>
      <p:sp>
        <p:nvSpPr>
          <p:cNvPr id="4" name="Slide Number Placeholder 3"/>
          <p:cNvSpPr>
            <a:spLocks noGrp="1"/>
          </p:cNvSpPr>
          <p:nvPr>
            <p:ph type="sldNum" sz="quarter" idx="10"/>
          </p:nvPr>
        </p:nvSpPr>
        <p:spPr/>
        <p:txBody>
          <a:bodyPr/>
          <a:lstStyle/>
          <a:p>
            <a:fld id="{1ACED9EE-5E5A-4B76-805F-A74214891DD4}" type="slidenum">
              <a:rPr lang="en-US" smtClean="0"/>
              <a:t>38</a:t>
            </a:fld>
            <a:endParaRPr lang="en-US"/>
          </a:p>
        </p:txBody>
      </p:sp>
    </p:spTree>
    <p:extLst>
      <p:ext uri="{BB962C8B-B14F-4D97-AF65-F5344CB8AC3E}">
        <p14:creationId xmlns:p14="http://schemas.microsoft.com/office/powerpoint/2010/main" val="2590813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39</a:t>
            </a:fld>
            <a:endParaRPr lang="en-US"/>
          </a:p>
        </p:txBody>
      </p:sp>
    </p:spTree>
    <p:extLst>
      <p:ext uri="{BB962C8B-B14F-4D97-AF65-F5344CB8AC3E}">
        <p14:creationId xmlns:p14="http://schemas.microsoft.com/office/powerpoint/2010/main" val="1425024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the</a:t>
            </a:r>
            <a:r>
              <a:rPr lang="en-US" dirty="0" smtClean="0"/>
              <a:t> objective</a:t>
            </a:r>
            <a:r>
              <a:rPr lang="en-US" baseline="0" dirty="0" smtClean="0"/>
              <a:t> functions are formulated, we apply popular back-propagation to optimize each term in the objective function. Once the neural networks are trained, the outputs of the hidden layer are discriminative and used as the representations when depth features and 3D model features pass through the networks.  </a:t>
            </a:r>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40</a:t>
            </a:fld>
            <a:endParaRPr lang="en-US"/>
          </a:p>
        </p:txBody>
      </p:sp>
    </p:spTree>
    <p:extLst>
      <p:ext uri="{BB962C8B-B14F-4D97-AF65-F5344CB8AC3E}">
        <p14:creationId xmlns:p14="http://schemas.microsoft.com/office/powerpoint/2010/main" val="69393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means that for any given depth image query, we take the extracted features as input for our neural network system. After that, we take the hidden layer value as the representations for depth image and 3D models and compare them to retrieve 3D models. In general, if the object in depth image query is in the same category with the 3D models, they should have much more similar representation.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41</a:t>
            </a:fld>
            <a:endParaRPr lang="en-US"/>
          </a:p>
        </p:txBody>
      </p:sp>
    </p:spTree>
    <p:extLst>
      <p:ext uri="{BB962C8B-B14F-4D97-AF65-F5344CB8AC3E}">
        <p14:creationId xmlns:p14="http://schemas.microsoft.com/office/powerpoint/2010/main" val="1546213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42</a:t>
            </a:fld>
            <a:endParaRPr lang="en-US"/>
          </a:p>
        </p:txBody>
      </p:sp>
    </p:spTree>
    <p:extLst>
      <p:ext uri="{BB962C8B-B14F-4D97-AF65-F5344CB8AC3E}">
        <p14:creationId xmlns:p14="http://schemas.microsoft.com/office/powerpoint/2010/main" val="9281810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43</a:t>
            </a:fld>
            <a:endParaRPr lang="en-US"/>
          </a:p>
        </p:txBody>
      </p:sp>
    </p:spTree>
    <p:extLst>
      <p:ext uri="{BB962C8B-B14F-4D97-AF65-F5344CB8AC3E}">
        <p14:creationId xmlns:p14="http://schemas.microsoft.com/office/powerpoint/2010/main" val="1279065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44</a:t>
            </a:fld>
            <a:endParaRPr lang="en-US"/>
          </a:p>
        </p:txBody>
      </p:sp>
    </p:spTree>
    <p:extLst>
      <p:ext uri="{BB962C8B-B14F-4D97-AF65-F5344CB8AC3E}">
        <p14:creationId xmlns:p14="http://schemas.microsoft.com/office/powerpoint/2010/main" val="4266310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sz="1200" dirty="0" smtClean="0"/>
                  <a:t> </a:t>
                </a:r>
                <a:r>
                  <a:rPr lang="en-US" sz="1200" i="0">
                    <a:latin typeface="Cambria Math" panose="02040503050406030204" pitchFamily="18" charset="0"/>
                  </a:rPr>
                  <a:t>𝑂_𝑑^𝑖</a:t>
                </a:r>
                <a:r>
                  <a:rPr lang="en-US" sz="1200" b="0" i="0" smtClean="0">
                    <a:latin typeface="Cambria Math" panose="02040503050406030204" pitchFamily="18" charset="0"/>
                  </a:rPr>
                  <a:t>  </a:t>
                </a:r>
                <a:r>
                  <a:rPr lang="en-US" sz="1200" i="0" smtClean="0">
                    <a:latin typeface="Cambria Math" panose="02040503050406030204" pitchFamily="18" charset="0"/>
                  </a:rPr>
                  <a:t>〖</a:t>
                </a:r>
                <a:r>
                  <a:rPr lang="en-US" sz="1200" b="0" i="0" smtClean="0">
                    <a:latin typeface="Cambria Math" panose="02040503050406030204" pitchFamily="18" charset="0"/>
                  </a:rPr>
                  <a:t>𝑎𝑛𝑑  </a:t>
                </a:r>
                <a:r>
                  <a:rPr lang="en-US" sz="1200" i="0">
                    <a:latin typeface="Cambria Math" panose="02040503050406030204" pitchFamily="18" charset="0"/>
                  </a:rPr>
                  <a:t>𝑂</a:t>
                </a:r>
                <a:r>
                  <a:rPr lang="en-US" sz="1200" i="0" smtClean="0">
                    <a:latin typeface="Cambria Math" panose="02040503050406030204" pitchFamily="18" charset="0"/>
                  </a:rPr>
                  <a:t>〗_</a:t>
                </a:r>
                <a:r>
                  <a:rPr lang="en-US" sz="1200" i="0">
                    <a:latin typeface="Cambria Math" panose="02040503050406030204" pitchFamily="18" charset="0"/>
                  </a:rPr>
                  <a:t>𝑠^𝑖</a:t>
                </a:r>
                <a:r>
                  <a:rPr lang="en-US" dirty="0" smtClean="0"/>
                  <a:t> are</a:t>
                </a:r>
                <a:r>
                  <a:rPr lang="en-US" baseline="0" dirty="0" smtClean="0"/>
                  <a:t> the output values at the target layer. </a:t>
                </a:r>
                <a:r>
                  <a:rPr lang="en-US" dirty="0" smtClean="0"/>
                  <a:t> </a:t>
                </a:r>
                <a:endParaRPr lang="en-US" dirty="0"/>
              </a:p>
            </p:txBody>
          </p:sp>
        </mc:Fallback>
      </mc:AlternateContent>
      <p:sp>
        <p:nvSpPr>
          <p:cNvPr id="4" name="Slide Number Placeholder 3"/>
          <p:cNvSpPr>
            <a:spLocks noGrp="1"/>
          </p:cNvSpPr>
          <p:nvPr>
            <p:ph type="sldNum" sz="quarter" idx="10"/>
          </p:nvPr>
        </p:nvSpPr>
        <p:spPr/>
        <p:txBody>
          <a:bodyPr/>
          <a:lstStyle/>
          <a:p>
            <a:fld id="{1ACED9EE-5E5A-4B76-805F-A74214891DD4}" type="slidenum">
              <a:rPr lang="en-US" smtClean="0"/>
              <a:t>45</a:t>
            </a:fld>
            <a:endParaRPr lang="en-US"/>
          </a:p>
        </p:txBody>
      </p:sp>
    </p:spTree>
    <p:extLst>
      <p:ext uri="{BB962C8B-B14F-4D97-AF65-F5344CB8AC3E}">
        <p14:creationId xmlns:p14="http://schemas.microsoft.com/office/powerpoint/2010/main" val="3088937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46</a:t>
            </a:fld>
            <a:endParaRPr lang="en-US"/>
          </a:p>
        </p:txBody>
      </p:sp>
    </p:spTree>
    <p:extLst>
      <p:ext uri="{BB962C8B-B14F-4D97-AF65-F5344CB8AC3E}">
        <p14:creationId xmlns:p14="http://schemas.microsoft.com/office/powerpoint/2010/main" val="149659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6</a:t>
            </a:fld>
            <a:endParaRPr lang="en-US"/>
          </a:p>
        </p:txBody>
      </p:sp>
    </p:spTree>
    <p:extLst>
      <p:ext uri="{BB962C8B-B14F-4D97-AF65-F5344CB8AC3E}">
        <p14:creationId xmlns:p14="http://schemas.microsoft.com/office/powerpoint/2010/main" val="2497311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To optimize each term in objective function, we adopt</a:t>
                </a:r>
                <a:r>
                  <a:rPr lang="en-US" baseline="0" dirty="0" smtClean="0"/>
                  <a:t> back-propagation algorithm. Firstly, we calculate the derivative of the object function E with respect to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𝑠</m:t>
                        </m:r>
                      </m:sub>
                      <m:sup>
                        <m:r>
                          <a:rPr lang="en-US" b="0" i="1" smtClean="0">
                            <a:latin typeface="Cambria Math" panose="02040503050406030204" pitchFamily="18" charset="0"/>
                          </a:rPr>
                          <m:t>𝑘</m:t>
                        </m:r>
                      </m:sup>
                    </m:sSubSup>
                  </m:oMath>
                </a14:m>
                <a:r>
                  <a:rPr lang="en-US" dirty="0" smtClean="0"/>
                  <a:t> and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𝑠</m:t>
                        </m:r>
                      </m:sub>
                      <m:sup>
                        <m:r>
                          <a:rPr lang="en-US" b="0" i="1" smtClean="0">
                            <a:latin typeface="Cambria Math" panose="02040503050406030204" pitchFamily="18" charset="0"/>
                          </a:rPr>
                          <m:t>𝑘</m:t>
                        </m:r>
                      </m:sup>
                    </m:sSubSup>
                  </m:oMath>
                </a14:m>
                <a:r>
                  <a:rPr lang="en-US" dirty="0" smtClean="0"/>
                  <a:t>., which are the parameters</a:t>
                </a:r>
                <a:r>
                  <a:rPr lang="en-US" baseline="0" dirty="0" smtClean="0"/>
                  <a:t> of the neural networks. </a:t>
                </a:r>
                <a:r>
                  <a:rPr lang="en-US" dirty="0" smtClean="0"/>
                  <a:t> (</a:t>
                </a:r>
                <a14:m>
                  <m:oMath xmlns:m="http://schemas.openxmlformats.org/officeDocument/2006/math" xmlns="">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den>
                    </m:f>
                    <m:r>
                      <a:rPr lang="en-US" b="0" i="1" smtClean="0">
                        <a:latin typeface="Cambria Math" panose="02040503050406030204" pitchFamily="18" charset="0"/>
                      </a:rPr>
                      <m:t> </m:t>
                    </m:r>
                  </m:oMath>
                </a14:m>
                <a:r>
                  <a:rPr lang="en-US" dirty="0" smtClean="0"/>
                  <a:t>: partial</a:t>
                </a:r>
                <a:r>
                  <a:rPr lang="en-US" baseline="0" dirty="0" smtClean="0"/>
                  <a:t> derivative of a function E with respect to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oMath>
                </a14:m>
                <a:r>
                  <a:rPr lang="en-US" dirty="0" smtClean="0"/>
                  <a:t>). </a:t>
                </a:r>
              </a:p>
              <a:p>
                <a:endParaRPr lang="en-US" dirty="0" smtClean="0"/>
              </a:p>
              <a:p>
                <a:r>
                  <a:rPr lang="en-US" dirty="0" smtClean="0"/>
                  <a:t>After</a:t>
                </a:r>
                <a:r>
                  <a:rPr lang="en-US" baseline="0" dirty="0" smtClean="0"/>
                  <a:t> that, we update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𝑠</m:t>
                        </m:r>
                      </m:sub>
                      <m:sup>
                        <m:r>
                          <a:rPr lang="en-US" b="0" i="1" smtClean="0">
                            <a:latin typeface="Cambria Math" panose="02040503050406030204" pitchFamily="18" charset="0"/>
                          </a:rPr>
                          <m:t>𝑘</m:t>
                        </m:r>
                      </m:sup>
                    </m:sSubSup>
                  </m:oMath>
                </a14:m>
                <a:r>
                  <a:rPr lang="en-US" dirty="0" smtClean="0"/>
                  <a:t> and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𝑠</m:t>
                        </m:r>
                      </m:sub>
                      <m:sup>
                        <m:r>
                          <a:rPr lang="en-US" b="0" i="1" smtClean="0">
                            <a:latin typeface="Cambria Math" panose="02040503050406030204" pitchFamily="18" charset="0"/>
                          </a:rPr>
                          <m:t>𝑘</m:t>
                        </m:r>
                      </m:sup>
                    </m:sSubSup>
                  </m:oMath>
                </a14:m>
                <a:r>
                  <a:rPr lang="en-US" dirty="0" smtClean="0"/>
                  <a:t> following</a:t>
                </a:r>
                <a:r>
                  <a:rPr lang="en-US" baseline="0" dirty="0" smtClean="0"/>
                  <a:t> the below equations. For example,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oMath>
                </a14:m>
                <a:r>
                  <a:rPr lang="en-US" dirty="0" smtClean="0"/>
                  <a:t> equals</a:t>
                </a:r>
                <a:r>
                  <a:rPr lang="en-US" baseline="0" dirty="0" smtClean="0"/>
                  <a:t> to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oMath>
                </a14:m>
                <a:r>
                  <a:rPr lang="en-US" dirty="0" smtClean="0"/>
                  <a:t> minus beta times the partial</a:t>
                </a:r>
                <a:r>
                  <a:rPr lang="en-US" baseline="0" dirty="0" smtClean="0"/>
                  <a:t> derivative of a function E with respect to </a:t>
                </a:r>
                <a14:m>
                  <m:oMath xmlns:m="http://schemas.openxmlformats.org/officeDocument/2006/math" xmlns="">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𝑑</m:t>
                        </m:r>
                      </m:sub>
                      <m:sup>
                        <m:r>
                          <a:rPr lang="en-US" b="0" i="1" smtClean="0">
                            <a:latin typeface="Cambria Math" panose="02040503050406030204" pitchFamily="18" charset="0"/>
                          </a:rPr>
                          <m:t>𝑘</m:t>
                        </m:r>
                      </m:sup>
                    </m:sSubSup>
                  </m:oMath>
                </a14:m>
                <a:r>
                  <a:rPr lang="en-US" dirty="0" smtClean="0"/>
                  <a:t>.</a:t>
                </a:r>
              </a:p>
              <a:p>
                <a:endParaRPr lang="en-US" dirty="0" smtClean="0"/>
              </a:p>
              <a:p>
                <a:r>
                  <a:rPr lang="en-US" dirty="0" smtClean="0"/>
                  <a:t>We keep updating</a:t>
                </a:r>
                <a:r>
                  <a:rPr lang="en-US" baseline="0" dirty="0" smtClean="0"/>
                  <a:t> the parameters until convergence. </a:t>
                </a:r>
                <a:endParaRPr lang="en-US" dirty="0"/>
              </a:p>
            </p:txBody>
          </p:sp>
        </mc:Choice>
        <mc:Fallback xmlns="">
          <p:sp>
            <p:nvSpPr>
              <p:cNvPr id="3" name="Notes Placeholder 2"/>
              <p:cNvSpPr>
                <a:spLocks noGrp="1"/>
              </p:cNvSpPr>
              <p:nvPr>
                <p:ph type="body" idx="1"/>
              </p:nvPr>
            </p:nvSpPr>
            <p:spPr/>
            <p:txBody>
              <a:bodyPr/>
              <a:lstStyle/>
              <a:p>
                <a:r>
                  <a:rPr lang="en-US" dirty="0" smtClean="0"/>
                  <a:t>To optimize each term in objective function, we adopt</a:t>
                </a:r>
                <a:r>
                  <a:rPr lang="en-US" baseline="0" dirty="0" smtClean="0"/>
                  <a:t> back-propagation algorithm. Firstly, we calculate the derivative of the object function E with respect to </a:t>
                </a:r>
                <a:r>
                  <a:rPr lang="en-US" b="0" i="0" smtClean="0">
                    <a:latin typeface="Cambria Math" panose="02040503050406030204" pitchFamily="18" charset="0"/>
                  </a:rPr>
                  <a:t>𝑊</a:t>
                </a:r>
                <a:r>
                  <a:rPr lang="en-US" b="0" i="0" smtClean="0">
                    <a:latin typeface="Cambria Math" panose="02040503050406030204" pitchFamily="18" charset="0"/>
                  </a:rPr>
                  <a:t>_</a:t>
                </a:r>
                <a:r>
                  <a:rPr lang="en-US" b="0" i="0" smtClean="0">
                    <a:latin typeface="Cambria Math" panose="02040503050406030204" pitchFamily="18" charset="0"/>
                  </a:rPr>
                  <a:t>𝑑^𝑘,𝑏_𝑑^𝑘,𝑊_𝑠^𝑘</a:t>
                </a:r>
                <a:r>
                  <a:rPr lang="en-US" dirty="0" smtClean="0"/>
                  <a:t> and </a:t>
                </a:r>
                <a:r>
                  <a:rPr lang="en-US" b="0" i="0" smtClean="0">
                    <a:latin typeface="Cambria Math" panose="02040503050406030204" pitchFamily="18" charset="0"/>
                  </a:rPr>
                  <a:t>𝑏_𝑠^𝑘</a:t>
                </a:r>
                <a:r>
                  <a:rPr lang="en-US" dirty="0" smtClean="0"/>
                  <a:t>., which are the parameters</a:t>
                </a:r>
                <a:r>
                  <a:rPr lang="en-US" baseline="0" dirty="0" smtClean="0"/>
                  <a:t> of the neural networks. </a:t>
                </a:r>
                <a:r>
                  <a:rPr lang="en-US" dirty="0" smtClean="0"/>
                  <a:t> (</a:t>
                </a:r>
                <a:r>
                  <a:rPr lang="en-US" b="0" i="0" smtClean="0">
                    <a:latin typeface="Cambria Math" panose="02040503050406030204" pitchFamily="18" charset="0"/>
                  </a:rPr>
                  <a:t>𝜕𝐸/(𝜕𝑊_𝑑^𝑘 )</a:t>
                </a:r>
                <a:r>
                  <a:rPr lang="en-US" b="0" i="0" smtClean="0">
                    <a:latin typeface="Cambria Math" panose="02040503050406030204" pitchFamily="18" charset="0"/>
                  </a:rPr>
                  <a:t>  </a:t>
                </a:r>
                <a:r>
                  <a:rPr lang="en-US" dirty="0" smtClean="0"/>
                  <a:t>: partial</a:t>
                </a:r>
                <a:r>
                  <a:rPr lang="en-US" baseline="0" dirty="0" smtClean="0"/>
                  <a:t> derivative of a function E with respect to </a:t>
                </a:r>
                <a:r>
                  <a:rPr lang="en-US" b="0" i="0" smtClean="0">
                    <a:latin typeface="Cambria Math" panose="02040503050406030204" pitchFamily="18" charset="0"/>
                  </a:rPr>
                  <a:t>𝑊</a:t>
                </a:r>
                <a:r>
                  <a:rPr lang="en-US" b="0" i="0" smtClean="0">
                    <a:latin typeface="Cambria Math" panose="02040503050406030204" pitchFamily="18" charset="0"/>
                  </a:rPr>
                  <a:t>_</a:t>
                </a:r>
                <a:r>
                  <a:rPr lang="en-US" b="0" i="0" smtClean="0">
                    <a:latin typeface="Cambria Math" panose="02040503050406030204" pitchFamily="18" charset="0"/>
                  </a:rPr>
                  <a:t>𝑑^𝑘</a:t>
                </a:r>
                <a:r>
                  <a:rPr lang="en-US" dirty="0" smtClean="0"/>
                  <a:t>). </a:t>
                </a:r>
              </a:p>
              <a:p>
                <a:endParaRPr lang="en-US" dirty="0" smtClean="0"/>
              </a:p>
              <a:p>
                <a:r>
                  <a:rPr lang="en-US" dirty="0" smtClean="0"/>
                  <a:t>After</a:t>
                </a:r>
                <a:r>
                  <a:rPr lang="en-US" baseline="0" dirty="0" smtClean="0"/>
                  <a:t> that, we update </a:t>
                </a:r>
                <a:r>
                  <a:rPr lang="en-US" b="0" i="0" smtClean="0">
                    <a:latin typeface="Cambria Math" panose="02040503050406030204" pitchFamily="18" charset="0"/>
                  </a:rPr>
                  <a:t>𝑊</a:t>
                </a:r>
                <a:r>
                  <a:rPr lang="en-US" b="0" i="0" smtClean="0">
                    <a:latin typeface="Cambria Math" panose="02040503050406030204" pitchFamily="18" charset="0"/>
                  </a:rPr>
                  <a:t>_</a:t>
                </a:r>
                <a:r>
                  <a:rPr lang="en-US" b="0" i="0" smtClean="0">
                    <a:latin typeface="Cambria Math" panose="02040503050406030204" pitchFamily="18" charset="0"/>
                  </a:rPr>
                  <a:t>𝑑^𝑘,𝑏_𝑑^𝑘,𝑊_𝑠^𝑘</a:t>
                </a:r>
                <a:r>
                  <a:rPr lang="en-US" dirty="0" smtClean="0"/>
                  <a:t> and </a:t>
                </a:r>
                <a:r>
                  <a:rPr lang="en-US" b="0" i="0" smtClean="0">
                    <a:latin typeface="Cambria Math" panose="02040503050406030204" pitchFamily="18" charset="0"/>
                  </a:rPr>
                  <a:t>𝑏_𝑠^𝑘</a:t>
                </a:r>
                <a:r>
                  <a:rPr lang="en-US" dirty="0" smtClean="0"/>
                  <a:t> following</a:t>
                </a:r>
                <a:r>
                  <a:rPr lang="en-US" baseline="0" dirty="0" smtClean="0"/>
                  <a:t> the below equations. For example, </a:t>
                </a:r>
                <a:r>
                  <a:rPr lang="en-US" b="0" i="0" smtClean="0">
                    <a:latin typeface="Cambria Math" panose="02040503050406030204" pitchFamily="18" charset="0"/>
                  </a:rPr>
                  <a:t>𝑊</a:t>
                </a:r>
                <a:r>
                  <a:rPr lang="en-US" b="0" i="0" smtClean="0">
                    <a:latin typeface="Cambria Math" panose="02040503050406030204" pitchFamily="18" charset="0"/>
                  </a:rPr>
                  <a:t>_</a:t>
                </a:r>
                <a:r>
                  <a:rPr lang="en-US" b="0" i="0" smtClean="0">
                    <a:latin typeface="Cambria Math" panose="02040503050406030204" pitchFamily="18" charset="0"/>
                  </a:rPr>
                  <a:t>𝑑^𝑘</a:t>
                </a:r>
                <a:r>
                  <a:rPr lang="en-US" dirty="0" smtClean="0"/>
                  <a:t> equals</a:t>
                </a:r>
                <a:r>
                  <a:rPr lang="en-US" baseline="0" dirty="0" smtClean="0"/>
                  <a:t> to </a:t>
                </a:r>
                <a:r>
                  <a:rPr lang="en-US" b="0" i="0" smtClean="0">
                    <a:latin typeface="Cambria Math" panose="02040503050406030204" pitchFamily="18" charset="0"/>
                  </a:rPr>
                  <a:t>𝑊</a:t>
                </a:r>
                <a:r>
                  <a:rPr lang="en-US" b="0" i="0" smtClean="0">
                    <a:latin typeface="Cambria Math" panose="02040503050406030204" pitchFamily="18" charset="0"/>
                  </a:rPr>
                  <a:t>_</a:t>
                </a:r>
                <a:r>
                  <a:rPr lang="en-US" b="0" i="0" smtClean="0">
                    <a:latin typeface="Cambria Math" panose="02040503050406030204" pitchFamily="18" charset="0"/>
                  </a:rPr>
                  <a:t>𝑑^𝑘</a:t>
                </a:r>
                <a:r>
                  <a:rPr lang="en-US" dirty="0" smtClean="0"/>
                  <a:t> minus beta times the </a:t>
                </a:r>
                <a:r>
                  <a:rPr lang="en-US" dirty="0" smtClean="0"/>
                  <a:t>partial</a:t>
                </a:r>
                <a:r>
                  <a:rPr lang="en-US" baseline="0" dirty="0" smtClean="0"/>
                  <a:t> </a:t>
                </a:r>
                <a:r>
                  <a:rPr lang="en-US" baseline="0" dirty="0" smtClean="0"/>
                  <a:t>derivative of a function E with respect to </a:t>
                </a:r>
                <a:r>
                  <a:rPr lang="en-US" b="0" i="0" smtClean="0">
                    <a:latin typeface="Cambria Math" panose="02040503050406030204" pitchFamily="18" charset="0"/>
                  </a:rPr>
                  <a:t>𝑊_𝑑^𝑘</a:t>
                </a:r>
                <a:r>
                  <a:rPr lang="en-US" dirty="0" smtClean="0"/>
                  <a:t>.</a:t>
                </a:r>
              </a:p>
              <a:p>
                <a:endParaRPr lang="en-US" dirty="0" smtClean="0"/>
              </a:p>
              <a:p>
                <a:r>
                  <a:rPr lang="en-US" dirty="0" smtClean="0"/>
                  <a:t>We keep updating</a:t>
                </a:r>
                <a:r>
                  <a:rPr lang="en-US" baseline="0" dirty="0" smtClean="0"/>
                  <a:t> the parameters until convergence. </a:t>
                </a:r>
                <a:endParaRPr lang="en-US" dirty="0"/>
              </a:p>
            </p:txBody>
          </p:sp>
        </mc:Fallback>
      </mc:AlternateContent>
      <p:sp>
        <p:nvSpPr>
          <p:cNvPr id="4" name="Slide Number Placeholder 3"/>
          <p:cNvSpPr>
            <a:spLocks noGrp="1"/>
          </p:cNvSpPr>
          <p:nvPr>
            <p:ph type="sldNum" sz="quarter" idx="10"/>
          </p:nvPr>
        </p:nvSpPr>
        <p:spPr/>
        <p:txBody>
          <a:bodyPr/>
          <a:lstStyle/>
          <a:p>
            <a:fld id="{1ACED9EE-5E5A-4B76-805F-A74214891DD4}" type="slidenum">
              <a:rPr lang="en-US" smtClean="0"/>
              <a:t>47</a:t>
            </a:fld>
            <a:endParaRPr lang="en-US"/>
          </a:p>
        </p:txBody>
      </p:sp>
    </p:spTree>
    <p:extLst>
      <p:ext uri="{BB962C8B-B14F-4D97-AF65-F5344CB8AC3E}">
        <p14:creationId xmlns:p14="http://schemas.microsoft.com/office/powerpoint/2010/main" val="1258688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48</a:t>
            </a:fld>
            <a:endParaRPr lang="en-US"/>
          </a:p>
        </p:txBody>
      </p:sp>
    </p:spTree>
    <p:extLst>
      <p:ext uri="{BB962C8B-B14F-4D97-AF65-F5344CB8AC3E}">
        <p14:creationId xmlns:p14="http://schemas.microsoft.com/office/powerpoint/2010/main" val="2353195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49</a:t>
            </a:fld>
            <a:endParaRPr lang="en-US"/>
          </a:p>
        </p:txBody>
      </p:sp>
    </p:spTree>
    <p:extLst>
      <p:ext uri="{BB962C8B-B14F-4D97-AF65-F5344CB8AC3E}">
        <p14:creationId xmlns:p14="http://schemas.microsoft.com/office/powerpoint/2010/main" val="2093198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ED9EE-5E5A-4B76-805F-A74214891DD4}" type="slidenum">
              <a:rPr lang="en-US" smtClean="0"/>
              <a:t>50</a:t>
            </a:fld>
            <a:endParaRPr lang="en-US"/>
          </a:p>
        </p:txBody>
      </p:sp>
    </p:spTree>
    <p:extLst>
      <p:ext uri="{BB962C8B-B14F-4D97-AF65-F5344CB8AC3E}">
        <p14:creationId xmlns:p14="http://schemas.microsoft.com/office/powerpoint/2010/main" val="2449988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ACED9EE-5E5A-4B76-805F-A74214891DD4}" type="slidenum">
              <a:rPr lang="en-US" smtClean="0"/>
              <a:t>51</a:t>
            </a:fld>
            <a:endParaRPr lang="en-US"/>
          </a:p>
        </p:txBody>
      </p:sp>
    </p:spTree>
    <p:extLst>
      <p:ext uri="{BB962C8B-B14F-4D97-AF65-F5344CB8AC3E}">
        <p14:creationId xmlns:p14="http://schemas.microsoft.com/office/powerpoint/2010/main" val="3489593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53</a:t>
            </a:fld>
            <a:endParaRPr lang="en-US"/>
          </a:p>
        </p:txBody>
      </p:sp>
    </p:spTree>
    <p:extLst>
      <p:ext uri="{BB962C8B-B14F-4D97-AF65-F5344CB8AC3E}">
        <p14:creationId xmlns:p14="http://schemas.microsoft.com/office/powerpoint/2010/main" val="1978623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54</a:t>
            </a:fld>
            <a:endParaRPr lang="en-US"/>
          </a:p>
        </p:txBody>
      </p:sp>
    </p:spTree>
    <p:extLst>
      <p:ext uri="{BB962C8B-B14F-4D97-AF65-F5344CB8AC3E}">
        <p14:creationId xmlns:p14="http://schemas.microsoft.com/office/powerpoint/2010/main" val="850653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55</a:t>
            </a:fld>
            <a:endParaRPr lang="en-US"/>
          </a:p>
        </p:txBody>
      </p:sp>
    </p:spTree>
    <p:extLst>
      <p:ext uri="{BB962C8B-B14F-4D97-AF65-F5344CB8AC3E}">
        <p14:creationId xmlns:p14="http://schemas.microsoft.com/office/powerpoint/2010/main" val="813047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AAC207E-C27D-4F33-AE6D-DA8FE1094D05}" type="slidenum">
              <a:rPr lang="en-US" smtClean="0"/>
              <a:pPr>
                <a:defRPr/>
              </a:pPr>
              <a:t>56</a:t>
            </a:fld>
            <a:endParaRPr lang="en-US"/>
          </a:p>
        </p:txBody>
      </p:sp>
    </p:spTree>
    <p:extLst>
      <p:ext uri="{BB962C8B-B14F-4D97-AF65-F5344CB8AC3E}">
        <p14:creationId xmlns:p14="http://schemas.microsoft.com/office/powerpoint/2010/main" val="20416351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57</a:t>
            </a:fld>
            <a:endParaRPr lang="en-US"/>
          </a:p>
        </p:txBody>
      </p:sp>
    </p:spTree>
    <p:extLst>
      <p:ext uri="{BB962C8B-B14F-4D97-AF65-F5344CB8AC3E}">
        <p14:creationId xmlns:p14="http://schemas.microsoft.com/office/powerpoint/2010/main" val="361263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7</a:t>
            </a:fld>
            <a:endParaRPr lang="en-US"/>
          </a:p>
        </p:txBody>
      </p:sp>
    </p:spTree>
    <p:extLst>
      <p:ext uri="{BB962C8B-B14F-4D97-AF65-F5344CB8AC3E}">
        <p14:creationId xmlns:p14="http://schemas.microsoft.com/office/powerpoint/2010/main" val="622124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61</a:t>
            </a:fld>
            <a:endParaRPr lang="en-US"/>
          </a:p>
        </p:txBody>
      </p:sp>
    </p:spTree>
    <p:extLst>
      <p:ext uri="{BB962C8B-B14F-4D97-AF65-F5344CB8AC3E}">
        <p14:creationId xmlns:p14="http://schemas.microsoft.com/office/powerpoint/2010/main" val="3341891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10</a:t>
            </a:fld>
            <a:endParaRPr lang="en-US"/>
          </a:p>
        </p:txBody>
      </p:sp>
    </p:spTree>
    <p:extLst>
      <p:ext uri="{BB962C8B-B14F-4D97-AF65-F5344CB8AC3E}">
        <p14:creationId xmlns:p14="http://schemas.microsoft.com/office/powerpoint/2010/main" val="2549890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charset="0"/>
                <a:ea typeface="宋体" charset="0"/>
                <a:cs typeface="宋体" charset="0"/>
              </a:defRPr>
            </a:lvl1pPr>
            <a:lvl2pPr marL="742950" indent="-285750" eaLnBrk="0" hangingPunct="0">
              <a:defRPr>
                <a:solidFill>
                  <a:schemeClr val="tx1"/>
                </a:solidFill>
                <a:latin typeface="Bookman Old Style" charset="0"/>
                <a:ea typeface="宋体" charset="0"/>
                <a:cs typeface="宋体" charset="0"/>
              </a:defRPr>
            </a:lvl2pPr>
            <a:lvl3pPr marL="1143000" indent="-228600" eaLnBrk="0" hangingPunct="0">
              <a:defRPr>
                <a:solidFill>
                  <a:schemeClr val="tx1"/>
                </a:solidFill>
                <a:latin typeface="Bookman Old Style" charset="0"/>
                <a:ea typeface="宋体" charset="0"/>
                <a:cs typeface="宋体" charset="0"/>
              </a:defRPr>
            </a:lvl3pPr>
            <a:lvl4pPr marL="1600200" indent="-228600" eaLnBrk="0" hangingPunct="0">
              <a:defRPr>
                <a:solidFill>
                  <a:schemeClr val="tx1"/>
                </a:solidFill>
                <a:latin typeface="Bookman Old Style" charset="0"/>
                <a:ea typeface="宋体" charset="0"/>
                <a:cs typeface="宋体" charset="0"/>
              </a:defRPr>
            </a:lvl4pPr>
            <a:lvl5pPr marL="2057400" indent="-228600" eaLnBrk="0" hangingPunct="0">
              <a:defRPr>
                <a:solidFill>
                  <a:schemeClr val="tx1"/>
                </a:solidFill>
                <a:latin typeface="Bookman Old Style" charset="0"/>
                <a:ea typeface="宋体" charset="0"/>
                <a:cs typeface="宋体" charset="0"/>
              </a:defRPr>
            </a:lvl5pPr>
            <a:lvl6pPr marL="2514600" indent="-228600" eaLnBrk="0" fontAlgn="base" hangingPunct="0">
              <a:spcBef>
                <a:spcPct val="0"/>
              </a:spcBef>
              <a:spcAft>
                <a:spcPct val="0"/>
              </a:spcAft>
              <a:defRPr>
                <a:solidFill>
                  <a:schemeClr val="tx1"/>
                </a:solidFill>
                <a:latin typeface="Bookman Old Style" charset="0"/>
                <a:ea typeface="宋体" charset="0"/>
                <a:cs typeface="宋体" charset="0"/>
              </a:defRPr>
            </a:lvl6pPr>
            <a:lvl7pPr marL="2971800" indent="-228600" eaLnBrk="0" fontAlgn="base" hangingPunct="0">
              <a:spcBef>
                <a:spcPct val="0"/>
              </a:spcBef>
              <a:spcAft>
                <a:spcPct val="0"/>
              </a:spcAft>
              <a:defRPr>
                <a:solidFill>
                  <a:schemeClr val="tx1"/>
                </a:solidFill>
                <a:latin typeface="Bookman Old Style" charset="0"/>
                <a:ea typeface="宋体" charset="0"/>
                <a:cs typeface="宋体" charset="0"/>
              </a:defRPr>
            </a:lvl7pPr>
            <a:lvl8pPr marL="3429000" indent="-228600" eaLnBrk="0" fontAlgn="base" hangingPunct="0">
              <a:spcBef>
                <a:spcPct val="0"/>
              </a:spcBef>
              <a:spcAft>
                <a:spcPct val="0"/>
              </a:spcAft>
              <a:defRPr>
                <a:solidFill>
                  <a:schemeClr val="tx1"/>
                </a:solidFill>
                <a:latin typeface="Bookman Old Style" charset="0"/>
                <a:ea typeface="宋体" charset="0"/>
                <a:cs typeface="宋体" charset="0"/>
              </a:defRPr>
            </a:lvl8pPr>
            <a:lvl9pPr marL="3886200" indent="-228600" eaLnBrk="0" fontAlgn="base" hangingPunct="0">
              <a:spcBef>
                <a:spcPct val="0"/>
              </a:spcBef>
              <a:spcAft>
                <a:spcPct val="0"/>
              </a:spcAft>
              <a:defRPr>
                <a:solidFill>
                  <a:schemeClr val="tx1"/>
                </a:solidFill>
                <a:latin typeface="Bookman Old Style" charset="0"/>
                <a:ea typeface="宋体" charset="0"/>
                <a:cs typeface="宋体" charset="0"/>
              </a:defRPr>
            </a:lvl9pPr>
          </a:lstStyle>
          <a:p>
            <a:pPr eaLnBrk="1" hangingPunct="1"/>
            <a:fld id="{E153243A-1309-1D4F-9FBF-7FC568000078}" type="slidenum">
              <a:rPr lang="en-US" altLang="zh-CN">
                <a:latin typeface="Arial" charset="0"/>
              </a:rPr>
              <a:pPr eaLnBrk="1" hangingPunct="1"/>
              <a:t>11</a:t>
            </a:fld>
            <a:endParaRPr lang="en-US" altLang="zh-CN">
              <a:latin typeface="Arial" charset="0"/>
            </a:endParaRPr>
          </a:p>
        </p:txBody>
      </p:sp>
      <p:sp>
        <p:nvSpPr>
          <p:cNvPr id="67587" name="Rectangle 2"/>
          <p:cNvSpPr>
            <a:spLocks noRo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宋体"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Bookman Old Style" charset="0"/>
                <a:ea typeface="宋体" charset="0"/>
                <a:cs typeface="宋体" charset="0"/>
              </a:defRPr>
            </a:lvl1pPr>
            <a:lvl2pPr marL="742950" indent="-285750" eaLnBrk="0" hangingPunct="0">
              <a:defRPr>
                <a:solidFill>
                  <a:schemeClr val="tx1"/>
                </a:solidFill>
                <a:latin typeface="Bookman Old Style" charset="0"/>
                <a:ea typeface="宋体" charset="0"/>
                <a:cs typeface="宋体" charset="0"/>
              </a:defRPr>
            </a:lvl2pPr>
            <a:lvl3pPr marL="1143000" indent="-228600" eaLnBrk="0" hangingPunct="0">
              <a:defRPr>
                <a:solidFill>
                  <a:schemeClr val="tx1"/>
                </a:solidFill>
                <a:latin typeface="Bookman Old Style" charset="0"/>
                <a:ea typeface="宋体" charset="0"/>
                <a:cs typeface="宋体" charset="0"/>
              </a:defRPr>
            </a:lvl3pPr>
            <a:lvl4pPr marL="1600200" indent="-228600" eaLnBrk="0" hangingPunct="0">
              <a:defRPr>
                <a:solidFill>
                  <a:schemeClr val="tx1"/>
                </a:solidFill>
                <a:latin typeface="Bookman Old Style" charset="0"/>
                <a:ea typeface="宋体" charset="0"/>
                <a:cs typeface="宋体" charset="0"/>
              </a:defRPr>
            </a:lvl4pPr>
            <a:lvl5pPr marL="2057400" indent="-228600" eaLnBrk="0" hangingPunct="0">
              <a:defRPr>
                <a:solidFill>
                  <a:schemeClr val="tx1"/>
                </a:solidFill>
                <a:latin typeface="Bookman Old Style" charset="0"/>
                <a:ea typeface="宋体" charset="0"/>
                <a:cs typeface="宋体" charset="0"/>
              </a:defRPr>
            </a:lvl5pPr>
            <a:lvl6pPr marL="2514600" indent="-228600" eaLnBrk="0" fontAlgn="base" hangingPunct="0">
              <a:spcBef>
                <a:spcPct val="0"/>
              </a:spcBef>
              <a:spcAft>
                <a:spcPct val="0"/>
              </a:spcAft>
              <a:defRPr>
                <a:solidFill>
                  <a:schemeClr val="tx1"/>
                </a:solidFill>
                <a:latin typeface="Bookman Old Style" charset="0"/>
                <a:ea typeface="宋体" charset="0"/>
                <a:cs typeface="宋体" charset="0"/>
              </a:defRPr>
            </a:lvl6pPr>
            <a:lvl7pPr marL="2971800" indent="-228600" eaLnBrk="0" fontAlgn="base" hangingPunct="0">
              <a:spcBef>
                <a:spcPct val="0"/>
              </a:spcBef>
              <a:spcAft>
                <a:spcPct val="0"/>
              </a:spcAft>
              <a:defRPr>
                <a:solidFill>
                  <a:schemeClr val="tx1"/>
                </a:solidFill>
                <a:latin typeface="Bookman Old Style" charset="0"/>
                <a:ea typeface="宋体" charset="0"/>
                <a:cs typeface="宋体" charset="0"/>
              </a:defRPr>
            </a:lvl7pPr>
            <a:lvl8pPr marL="3429000" indent="-228600" eaLnBrk="0" fontAlgn="base" hangingPunct="0">
              <a:spcBef>
                <a:spcPct val="0"/>
              </a:spcBef>
              <a:spcAft>
                <a:spcPct val="0"/>
              </a:spcAft>
              <a:defRPr>
                <a:solidFill>
                  <a:schemeClr val="tx1"/>
                </a:solidFill>
                <a:latin typeface="Bookman Old Style" charset="0"/>
                <a:ea typeface="宋体" charset="0"/>
                <a:cs typeface="宋体" charset="0"/>
              </a:defRPr>
            </a:lvl8pPr>
            <a:lvl9pPr marL="3886200" indent="-228600" eaLnBrk="0" fontAlgn="base" hangingPunct="0">
              <a:spcBef>
                <a:spcPct val="0"/>
              </a:spcBef>
              <a:spcAft>
                <a:spcPct val="0"/>
              </a:spcAft>
              <a:defRPr>
                <a:solidFill>
                  <a:schemeClr val="tx1"/>
                </a:solidFill>
                <a:latin typeface="Bookman Old Style" charset="0"/>
                <a:ea typeface="宋体" charset="0"/>
                <a:cs typeface="宋体" charset="0"/>
              </a:defRPr>
            </a:lvl9pPr>
          </a:lstStyle>
          <a:p>
            <a:pPr eaLnBrk="1" hangingPunct="1"/>
            <a:fld id="{64A538FC-410D-7947-B54C-568E7A61846C}" type="slidenum">
              <a:rPr lang="en-US" altLang="zh-CN">
                <a:latin typeface="Arial" charset="0"/>
              </a:rPr>
              <a:pPr eaLnBrk="1" hangingPunct="1"/>
              <a:t>12</a:t>
            </a:fld>
            <a:endParaRPr lang="en-US" altLang="zh-CN">
              <a:latin typeface="Arial" charset="0"/>
            </a:endParaRPr>
          </a:p>
        </p:txBody>
      </p:sp>
      <p:sp>
        <p:nvSpPr>
          <p:cNvPr id="68611" name="Rectangle 2"/>
          <p:cNvSpPr>
            <a:spLocks noRo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宋体"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17</a:t>
            </a:fld>
            <a:endParaRPr lang="en-US"/>
          </a:p>
        </p:txBody>
      </p:sp>
    </p:spTree>
    <p:extLst>
      <p:ext uri="{BB962C8B-B14F-4D97-AF65-F5344CB8AC3E}">
        <p14:creationId xmlns:p14="http://schemas.microsoft.com/office/powerpoint/2010/main" val="254989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8BDD7-8D8E-4052-9B44-2EFDA87AE323}" type="slidenum">
              <a:rPr lang="en-US" smtClean="0"/>
              <a:t>21</a:t>
            </a:fld>
            <a:endParaRPr lang="en-US"/>
          </a:p>
        </p:txBody>
      </p:sp>
    </p:spTree>
    <p:extLst>
      <p:ext uri="{BB962C8B-B14F-4D97-AF65-F5344CB8AC3E}">
        <p14:creationId xmlns:p14="http://schemas.microsoft.com/office/powerpoint/2010/main" val="775541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0B76B9-0A03-4361-A7DE-446225172FAF}" type="datetimeFigureOut">
              <a:rPr lang="en-US" smtClean="0"/>
              <a:t>4/21/16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3386404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B76B9-0A03-4361-A7DE-446225172FAF}" type="datetimeFigureOut">
              <a:rPr lang="en-US" smtClean="0"/>
              <a:t>4/21/16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343634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B76B9-0A03-4361-A7DE-446225172FAF}" type="datetimeFigureOut">
              <a:rPr lang="en-US" smtClean="0"/>
              <a:t>4/21/16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2399468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7C069C41-743E-074E-AFDA-36AA935F4BA8}" type="datetime1">
              <a:rPr lang="en-US"/>
              <a:pPr/>
              <a:t>4/21/16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02485B0-3B84-AF4C-A587-35302FA6C3B9}" type="slidenum">
              <a:rPr lang="en-US" altLang="zh-CN"/>
              <a:pPr/>
              <a:t>‹#›</a:t>
            </a:fld>
            <a:endParaRPr lang="en-US" altLang="zh-CN"/>
          </a:p>
        </p:txBody>
      </p:sp>
    </p:spTree>
    <p:extLst>
      <p:ext uri="{BB962C8B-B14F-4D97-AF65-F5344CB8AC3E}">
        <p14:creationId xmlns:p14="http://schemas.microsoft.com/office/powerpoint/2010/main" val="86555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0B76B9-0A03-4361-A7DE-446225172FAF}" type="datetimeFigureOut">
              <a:rPr lang="en-US" smtClean="0"/>
              <a:t>4/21/16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75878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0B76B9-0A03-4361-A7DE-446225172FAF}" type="datetimeFigureOut">
              <a:rPr lang="en-US" smtClean="0"/>
              <a:t>4/21/16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20136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0B76B9-0A03-4361-A7DE-446225172FAF}" type="datetimeFigureOut">
              <a:rPr lang="en-US" smtClean="0"/>
              <a:t>4/21/16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614804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0B76B9-0A03-4361-A7DE-446225172FAF}" type="datetimeFigureOut">
              <a:rPr lang="en-US" smtClean="0"/>
              <a:t>4/21/16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322942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0B76B9-0A03-4361-A7DE-446225172FAF}" type="datetimeFigureOut">
              <a:rPr lang="en-US" smtClean="0"/>
              <a:t>4/21/16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3318379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0B76B9-0A03-4361-A7DE-446225172FAF}" type="datetimeFigureOut">
              <a:rPr lang="en-US" smtClean="0"/>
              <a:t>4/21/16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443076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0B76B9-0A03-4361-A7DE-446225172FAF}" type="datetimeFigureOut">
              <a:rPr lang="en-US" smtClean="0"/>
              <a:t>4/21/16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76305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0B76B9-0A03-4361-A7DE-446225172FAF}" type="datetimeFigureOut">
              <a:rPr lang="en-US" smtClean="0"/>
              <a:t>4/21/16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1FCC2D-FEC5-4821-9B93-CBBC9E771494}" type="slidenum">
              <a:rPr lang="en-US" smtClean="0"/>
              <a:t>‹#›</a:t>
            </a:fld>
            <a:endParaRPr lang="en-US"/>
          </a:p>
        </p:txBody>
      </p:sp>
    </p:spTree>
    <p:extLst>
      <p:ext uri="{BB962C8B-B14F-4D97-AF65-F5344CB8AC3E}">
        <p14:creationId xmlns:p14="http://schemas.microsoft.com/office/powerpoint/2010/main" val="8417378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0B76B9-0A03-4361-A7DE-446225172FAF}" type="datetimeFigureOut">
              <a:rPr lang="en-US" smtClean="0"/>
              <a:t>4/21/16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FCC2D-FEC5-4821-9B93-CBBC9E771494}" type="slidenum">
              <a:rPr lang="en-US" smtClean="0"/>
              <a:t>‹#›</a:t>
            </a:fld>
            <a:endParaRPr lang="en-US"/>
          </a:p>
        </p:txBody>
      </p:sp>
    </p:spTree>
    <p:extLst>
      <p:ext uri="{BB962C8B-B14F-4D97-AF65-F5344CB8AC3E}">
        <p14:creationId xmlns:p14="http://schemas.microsoft.com/office/powerpoint/2010/main" val="595110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yfang@nyu.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w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emf"/><Relationship Id="rId5" Type="http://schemas.openxmlformats.org/officeDocument/2006/relationships/image" Target="../media/image42.emf"/><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Deep Cross-Domain Model for Visual Data Processing</a:t>
            </a:r>
            <a:endParaRPr lang="en-US" dirty="0"/>
          </a:p>
        </p:txBody>
      </p:sp>
      <p:sp>
        <p:nvSpPr>
          <p:cNvPr id="3" name="Subtitle 2"/>
          <p:cNvSpPr>
            <a:spLocks noGrp="1"/>
          </p:cNvSpPr>
          <p:nvPr>
            <p:ph type="subTitle" idx="1"/>
          </p:nvPr>
        </p:nvSpPr>
        <p:spPr/>
        <p:txBody>
          <a:bodyPr/>
          <a:lstStyle/>
          <a:p>
            <a:r>
              <a:rPr lang="en-US" dirty="0" smtClean="0"/>
              <a:t>Prof. Yi Fang</a:t>
            </a:r>
          </a:p>
          <a:p>
            <a:r>
              <a:rPr lang="en-US" dirty="0" smtClean="0">
                <a:hlinkClick r:id="rId2"/>
              </a:rPr>
              <a:t>yfang@nyu.edu</a:t>
            </a:r>
            <a:endParaRPr lang="en-US" dirty="0" smtClean="0"/>
          </a:p>
          <a:p>
            <a:r>
              <a:rPr lang="en-US" dirty="0" smtClean="0"/>
              <a:t>Spring, 201</a:t>
            </a:r>
            <a:r>
              <a:rPr lang="en-US" altLang="zh-CN" dirty="0" smtClean="0"/>
              <a:t>6</a:t>
            </a:r>
            <a:endParaRPr lang="en-US" dirty="0"/>
          </a:p>
        </p:txBody>
      </p:sp>
    </p:spTree>
    <p:extLst>
      <p:ext uri="{BB962C8B-B14F-4D97-AF65-F5344CB8AC3E}">
        <p14:creationId xmlns:p14="http://schemas.microsoft.com/office/powerpoint/2010/main" val="6636205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Content</a:t>
            </a:r>
            <a:endParaRPr lang="en-US" dirty="0"/>
          </a:p>
        </p:txBody>
      </p:sp>
      <p:sp>
        <p:nvSpPr>
          <p:cNvPr id="3" name="Content Placeholder 2"/>
          <p:cNvSpPr>
            <a:spLocks noGrp="1"/>
          </p:cNvSpPr>
          <p:nvPr>
            <p:ph idx="1"/>
          </p:nvPr>
        </p:nvSpPr>
        <p:spPr/>
        <p:txBody>
          <a:bodyPr/>
          <a:lstStyle/>
          <a:p>
            <a:r>
              <a:rPr lang="en-US" dirty="0" smtClean="0"/>
              <a:t>Visual Data in Different Domains</a:t>
            </a:r>
          </a:p>
          <a:p>
            <a:r>
              <a:rPr lang="en-US" dirty="0" smtClean="0">
                <a:solidFill>
                  <a:srgbClr val="FF0000"/>
                </a:solidFill>
              </a:rPr>
              <a:t>Visual Feature Extraction </a:t>
            </a:r>
          </a:p>
          <a:p>
            <a:r>
              <a:rPr lang="en-US" dirty="0" smtClean="0"/>
              <a:t>Deep Cross-domain Model</a:t>
            </a:r>
          </a:p>
        </p:txBody>
      </p:sp>
    </p:spTree>
    <p:extLst>
      <p:ext uri="{BB962C8B-B14F-4D97-AF65-F5344CB8AC3E}">
        <p14:creationId xmlns:p14="http://schemas.microsoft.com/office/powerpoint/2010/main" val="12663329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a:spLocks noGrp="1"/>
          </p:cNvSpPr>
          <p:nvPr>
            <p:ph type="sldNum" sz="quarter" idx="12"/>
          </p:nvPr>
        </p:nvSpPr>
        <p:spPr/>
        <p:txBody>
          <a:bodyPr/>
          <a:lstStyle>
            <a:lvl1pPr eaLnBrk="0" hangingPunct="0">
              <a:defRPr>
                <a:solidFill>
                  <a:schemeClr val="tx1"/>
                </a:solidFill>
                <a:latin typeface="Bookman Old Style" charset="0"/>
                <a:ea typeface="宋体" charset="0"/>
                <a:cs typeface="宋体" charset="0"/>
              </a:defRPr>
            </a:lvl1pPr>
            <a:lvl2pPr marL="742950" indent="-285750" eaLnBrk="0" hangingPunct="0">
              <a:defRPr>
                <a:solidFill>
                  <a:schemeClr val="tx1"/>
                </a:solidFill>
                <a:latin typeface="Bookman Old Style" charset="0"/>
                <a:ea typeface="宋体" charset="0"/>
                <a:cs typeface="宋体" charset="0"/>
              </a:defRPr>
            </a:lvl2pPr>
            <a:lvl3pPr marL="1143000" indent="-228600" eaLnBrk="0" hangingPunct="0">
              <a:defRPr>
                <a:solidFill>
                  <a:schemeClr val="tx1"/>
                </a:solidFill>
                <a:latin typeface="Bookman Old Style" charset="0"/>
                <a:ea typeface="宋体" charset="0"/>
                <a:cs typeface="宋体" charset="0"/>
              </a:defRPr>
            </a:lvl3pPr>
            <a:lvl4pPr marL="1600200" indent="-228600" eaLnBrk="0" hangingPunct="0">
              <a:defRPr>
                <a:solidFill>
                  <a:schemeClr val="tx1"/>
                </a:solidFill>
                <a:latin typeface="Bookman Old Style" charset="0"/>
                <a:ea typeface="宋体" charset="0"/>
                <a:cs typeface="宋体" charset="0"/>
              </a:defRPr>
            </a:lvl4pPr>
            <a:lvl5pPr marL="2057400" indent="-228600" eaLnBrk="0" hangingPunct="0">
              <a:defRPr>
                <a:solidFill>
                  <a:schemeClr val="tx1"/>
                </a:solidFill>
                <a:latin typeface="Bookman Old Style" charset="0"/>
                <a:ea typeface="宋体" charset="0"/>
                <a:cs typeface="宋体" charset="0"/>
              </a:defRPr>
            </a:lvl5pPr>
            <a:lvl6pPr marL="2514600" indent="-228600" eaLnBrk="0" fontAlgn="base" hangingPunct="0">
              <a:spcBef>
                <a:spcPct val="0"/>
              </a:spcBef>
              <a:spcAft>
                <a:spcPct val="0"/>
              </a:spcAft>
              <a:defRPr>
                <a:solidFill>
                  <a:schemeClr val="tx1"/>
                </a:solidFill>
                <a:latin typeface="Bookman Old Style" charset="0"/>
                <a:ea typeface="宋体" charset="0"/>
                <a:cs typeface="宋体" charset="0"/>
              </a:defRPr>
            </a:lvl6pPr>
            <a:lvl7pPr marL="2971800" indent="-228600" eaLnBrk="0" fontAlgn="base" hangingPunct="0">
              <a:spcBef>
                <a:spcPct val="0"/>
              </a:spcBef>
              <a:spcAft>
                <a:spcPct val="0"/>
              </a:spcAft>
              <a:defRPr>
                <a:solidFill>
                  <a:schemeClr val="tx1"/>
                </a:solidFill>
                <a:latin typeface="Bookman Old Style" charset="0"/>
                <a:ea typeface="宋体" charset="0"/>
                <a:cs typeface="宋体" charset="0"/>
              </a:defRPr>
            </a:lvl7pPr>
            <a:lvl8pPr marL="3429000" indent="-228600" eaLnBrk="0" fontAlgn="base" hangingPunct="0">
              <a:spcBef>
                <a:spcPct val="0"/>
              </a:spcBef>
              <a:spcAft>
                <a:spcPct val="0"/>
              </a:spcAft>
              <a:defRPr>
                <a:solidFill>
                  <a:schemeClr val="tx1"/>
                </a:solidFill>
                <a:latin typeface="Bookman Old Style" charset="0"/>
                <a:ea typeface="宋体" charset="0"/>
                <a:cs typeface="宋体" charset="0"/>
              </a:defRPr>
            </a:lvl8pPr>
            <a:lvl9pPr marL="3886200" indent="-228600" eaLnBrk="0" fontAlgn="base" hangingPunct="0">
              <a:spcBef>
                <a:spcPct val="0"/>
              </a:spcBef>
              <a:spcAft>
                <a:spcPct val="0"/>
              </a:spcAft>
              <a:defRPr>
                <a:solidFill>
                  <a:schemeClr val="tx1"/>
                </a:solidFill>
                <a:latin typeface="Bookman Old Style" charset="0"/>
                <a:ea typeface="宋体" charset="0"/>
                <a:cs typeface="宋体" charset="0"/>
              </a:defRPr>
            </a:lvl9pPr>
          </a:lstStyle>
          <a:p>
            <a:pPr eaLnBrk="1" hangingPunct="1"/>
            <a:fld id="{8EE210D9-B6D0-444D-B944-471523B41256}" type="slidenum">
              <a:rPr lang="en-US" altLang="zh-CN">
                <a:latin typeface="Garamond" charset="0"/>
              </a:rPr>
              <a:pPr eaLnBrk="1" hangingPunct="1"/>
              <a:t>11</a:t>
            </a:fld>
            <a:endParaRPr lang="en-US" altLang="zh-CN">
              <a:latin typeface="Garamond" charset="0"/>
            </a:endParaRPr>
          </a:p>
        </p:txBody>
      </p:sp>
      <p:sp>
        <p:nvSpPr>
          <p:cNvPr id="32772" name="Rectangle 2"/>
          <p:cNvSpPr>
            <a:spLocks noGrp="1" noChangeArrowheads="1"/>
          </p:cNvSpPr>
          <p:nvPr>
            <p:ph type="title"/>
          </p:nvPr>
        </p:nvSpPr>
        <p:spPr/>
        <p:txBody>
          <a:bodyPr>
            <a:normAutofit fontScale="90000"/>
          </a:bodyPr>
          <a:lstStyle/>
          <a:p>
            <a:pPr eaLnBrk="1" hangingPunct="1"/>
            <a:r>
              <a:rPr lang="en-US" altLang="zh-CN" sz="3800">
                <a:latin typeface="Garamond" charset="0"/>
                <a:ea typeface="宋体" charset="0"/>
              </a:rPr>
              <a:t>Lowe</a:t>
            </a:r>
            <a:r>
              <a:rPr lang="en-US" altLang="zh-CN" sz="3800">
                <a:latin typeface="Arial" charset="0"/>
                <a:ea typeface="宋体" charset="0"/>
              </a:rPr>
              <a:t>’</a:t>
            </a:r>
            <a:r>
              <a:rPr lang="en-US" altLang="zh-CN" sz="3800">
                <a:latin typeface="Garamond" charset="0"/>
                <a:ea typeface="宋体" charset="0"/>
              </a:rPr>
              <a:t>s Keypoint Descriptor</a:t>
            </a:r>
            <a:br>
              <a:rPr lang="en-US" altLang="zh-CN" sz="3800">
                <a:latin typeface="Garamond" charset="0"/>
                <a:ea typeface="宋体" charset="0"/>
              </a:rPr>
            </a:br>
            <a:r>
              <a:rPr lang="en-US" altLang="zh-CN" sz="3800">
                <a:latin typeface="Garamond" charset="0"/>
                <a:ea typeface="宋体" charset="0"/>
              </a:rPr>
              <a:t>(shown with 2 X 2 descriptors over 8 X 8)</a:t>
            </a:r>
          </a:p>
        </p:txBody>
      </p:sp>
      <p:pic>
        <p:nvPicPr>
          <p:cNvPr id="32773" name="Picture 4"/>
          <p:cNvPicPr>
            <a:picLocks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11188" y="1989138"/>
            <a:ext cx="7435850" cy="3279775"/>
          </a:xfrm>
          <a:noFill/>
        </p:spPr>
      </p:pic>
      <p:sp>
        <p:nvSpPr>
          <p:cNvPr id="32774" name="Line 7"/>
          <p:cNvSpPr>
            <a:spLocks noChangeShapeType="1"/>
          </p:cNvSpPr>
          <p:nvPr/>
        </p:nvSpPr>
        <p:spPr bwMode="auto">
          <a:xfrm flipV="1">
            <a:off x="2408238" y="2678113"/>
            <a:ext cx="990600" cy="914400"/>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5" name="Text Box 10"/>
          <p:cNvSpPr txBox="1">
            <a:spLocks noChangeArrowheads="1"/>
          </p:cNvSpPr>
          <p:nvPr/>
        </p:nvSpPr>
        <p:spPr bwMode="auto">
          <a:xfrm>
            <a:off x="2087563" y="5305425"/>
            <a:ext cx="5670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Bookman Old Style" charset="0"/>
                <a:ea typeface="宋体" charset="0"/>
                <a:cs typeface="宋体" charset="0"/>
              </a:defRPr>
            </a:lvl1pPr>
            <a:lvl2pPr marL="742950" indent="-285750" eaLnBrk="0" hangingPunct="0">
              <a:defRPr>
                <a:solidFill>
                  <a:schemeClr val="tx1"/>
                </a:solidFill>
                <a:latin typeface="Bookman Old Style" charset="0"/>
                <a:ea typeface="宋体" charset="0"/>
                <a:cs typeface="宋体" charset="0"/>
              </a:defRPr>
            </a:lvl2pPr>
            <a:lvl3pPr marL="1143000" indent="-228600" eaLnBrk="0" hangingPunct="0">
              <a:defRPr>
                <a:solidFill>
                  <a:schemeClr val="tx1"/>
                </a:solidFill>
                <a:latin typeface="Bookman Old Style" charset="0"/>
                <a:ea typeface="宋体" charset="0"/>
                <a:cs typeface="宋体" charset="0"/>
              </a:defRPr>
            </a:lvl3pPr>
            <a:lvl4pPr marL="1600200" indent="-228600" eaLnBrk="0" hangingPunct="0">
              <a:defRPr>
                <a:solidFill>
                  <a:schemeClr val="tx1"/>
                </a:solidFill>
                <a:latin typeface="Bookman Old Style" charset="0"/>
                <a:ea typeface="宋体" charset="0"/>
                <a:cs typeface="宋体" charset="0"/>
              </a:defRPr>
            </a:lvl4pPr>
            <a:lvl5pPr marL="2057400" indent="-228600" eaLnBrk="0" hangingPunct="0">
              <a:defRPr>
                <a:solidFill>
                  <a:schemeClr val="tx1"/>
                </a:solidFill>
                <a:latin typeface="Bookman Old Style" charset="0"/>
                <a:ea typeface="宋体" charset="0"/>
                <a:cs typeface="宋体" charset="0"/>
              </a:defRPr>
            </a:lvl5pPr>
            <a:lvl6pPr marL="2514600" indent="-228600" eaLnBrk="0" fontAlgn="base" hangingPunct="0">
              <a:spcBef>
                <a:spcPct val="0"/>
              </a:spcBef>
              <a:spcAft>
                <a:spcPct val="0"/>
              </a:spcAft>
              <a:defRPr>
                <a:solidFill>
                  <a:schemeClr val="tx1"/>
                </a:solidFill>
                <a:latin typeface="Bookman Old Style" charset="0"/>
                <a:ea typeface="宋体" charset="0"/>
                <a:cs typeface="宋体" charset="0"/>
              </a:defRPr>
            </a:lvl6pPr>
            <a:lvl7pPr marL="2971800" indent="-228600" eaLnBrk="0" fontAlgn="base" hangingPunct="0">
              <a:spcBef>
                <a:spcPct val="0"/>
              </a:spcBef>
              <a:spcAft>
                <a:spcPct val="0"/>
              </a:spcAft>
              <a:defRPr>
                <a:solidFill>
                  <a:schemeClr val="tx1"/>
                </a:solidFill>
                <a:latin typeface="Bookman Old Style" charset="0"/>
                <a:ea typeface="宋体" charset="0"/>
                <a:cs typeface="宋体" charset="0"/>
              </a:defRPr>
            </a:lvl7pPr>
            <a:lvl8pPr marL="3429000" indent="-228600" eaLnBrk="0" fontAlgn="base" hangingPunct="0">
              <a:spcBef>
                <a:spcPct val="0"/>
              </a:spcBef>
              <a:spcAft>
                <a:spcPct val="0"/>
              </a:spcAft>
              <a:defRPr>
                <a:solidFill>
                  <a:schemeClr val="tx1"/>
                </a:solidFill>
                <a:latin typeface="Bookman Old Style" charset="0"/>
                <a:ea typeface="宋体" charset="0"/>
                <a:cs typeface="宋体" charset="0"/>
              </a:defRPr>
            </a:lvl8pPr>
            <a:lvl9pPr marL="3886200" indent="-228600" eaLnBrk="0" fontAlgn="base" hangingPunct="0">
              <a:spcBef>
                <a:spcPct val="0"/>
              </a:spcBef>
              <a:spcAft>
                <a:spcPct val="0"/>
              </a:spcAft>
              <a:defRPr>
                <a:solidFill>
                  <a:schemeClr val="tx1"/>
                </a:solidFill>
                <a:latin typeface="Bookman Old Style" charset="0"/>
                <a:ea typeface="宋体" charset="0"/>
                <a:cs typeface="宋体" charset="0"/>
              </a:defRPr>
            </a:lvl9pPr>
          </a:lstStyle>
          <a:p>
            <a:pPr eaLnBrk="1" hangingPunct="1"/>
            <a:r>
              <a:rPr lang="en-US" altLang="zh-CN">
                <a:solidFill>
                  <a:srgbClr val="FF3300"/>
                </a:solidFill>
                <a:latin typeface="Arial" charset="0"/>
              </a:rPr>
              <a:t>In experiments, 4x4 arrays of 8 bin histogram is used, </a:t>
            </a:r>
          </a:p>
          <a:p>
            <a:pPr eaLnBrk="1" hangingPunct="1"/>
            <a:r>
              <a:rPr lang="en-US" altLang="zh-CN">
                <a:solidFill>
                  <a:srgbClr val="FF3300"/>
                </a:solidFill>
                <a:latin typeface="Arial" charset="0"/>
              </a:rPr>
              <a:t>a total of 128 features for one keypoint</a:t>
            </a:r>
          </a:p>
        </p:txBody>
      </p:sp>
    </p:spTree>
    <p:extLst>
      <p:ext uri="{BB962C8B-B14F-4D97-AF65-F5344CB8AC3E}">
        <p14:creationId xmlns:p14="http://schemas.microsoft.com/office/powerpoint/2010/main" val="18876301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eaLnBrk="0" hangingPunct="0">
              <a:defRPr>
                <a:solidFill>
                  <a:schemeClr val="tx1"/>
                </a:solidFill>
                <a:latin typeface="Bookman Old Style" charset="0"/>
                <a:ea typeface="宋体" charset="0"/>
                <a:cs typeface="宋体" charset="0"/>
              </a:defRPr>
            </a:lvl1pPr>
            <a:lvl2pPr marL="742950" indent="-285750" eaLnBrk="0" hangingPunct="0">
              <a:defRPr>
                <a:solidFill>
                  <a:schemeClr val="tx1"/>
                </a:solidFill>
                <a:latin typeface="Bookman Old Style" charset="0"/>
                <a:ea typeface="宋体" charset="0"/>
                <a:cs typeface="宋体" charset="0"/>
              </a:defRPr>
            </a:lvl2pPr>
            <a:lvl3pPr marL="1143000" indent="-228600" eaLnBrk="0" hangingPunct="0">
              <a:defRPr>
                <a:solidFill>
                  <a:schemeClr val="tx1"/>
                </a:solidFill>
                <a:latin typeface="Bookman Old Style" charset="0"/>
                <a:ea typeface="宋体" charset="0"/>
                <a:cs typeface="宋体" charset="0"/>
              </a:defRPr>
            </a:lvl3pPr>
            <a:lvl4pPr marL="1600200" indent="-228600" eaLnBrk="0" hangingPunct="0">
              <a:defRPr>
                <a:solidFill>
                  <a:schemeClr val="tx1"/>
                </a:solidFill>
                <a:latin typeface="Bookman Old Style" charset="0"/>
                <a:ea typeface="宋体" charset="0"/>
                <a:cs typeface="宋体" charset="0"/>
              </a:defRPr>
            </a:lvl4pPr>
            <a:lvl5pPr marL="2057400" indent="-228600" eaLnBrk="0" hangingPunct="0">
              <a:defRPr>
                <a:solidFill>
                  <a:schemeClr val="tx1"/>
                </a:solidFill>
                <a:latin typeface="Bookman Old Style" charset="0"/>
                <a:ea typeface="宋体" charset="0"/>
                <a:cs typeface="宋体" charset="0"/>
              </a:defRPr>
            </a:lvl5pPr>
            <a:lvl6pPr marL="2514600" indent="-228600" eaLnBrk="0" fontAlgn="base" hangingPunct="0">
              <a:spcBef>
                <a:spcPct val="0"/>
              </a:spcBef>
              <a:spcAft>
                <a:spcPct val="0"/>
              </a:spcAft>
              <a:defRPr>
                <a:solidFill>
                  <a:schemeClr val="tx1"/>
                </a:solidFill>
                <a:latin typeface="Bookman Old Style" charset="0"/>
                <a:ea typeface="宋体" charset="0"/>
                <a:cs typeface="宋体" charset="0"/>
              </a:defRPr>
            </a:lvl6pPr>
            <a:lvl7pPr marL="2971800" indent="-228600" eaLnBrk="0" fontAlgn="base" hangingPunct="0">
              <a:spcBef>
                <a:spcPct val="0"/>
              </a:spcBef>
              <a:spcAft>
                <a:spcPct val="0"/>
              </a:spcAft>
              <a:defRPr>
                <a:solidFill>
                  <a:schemeClr val="tx1"/>
                </a:solidFill>
                <a:latin typeface="Bookman Old Style" charset="0"/>
                <a:ea typeface="宋体" charset="0"/>
                <a:cs typeface="宋体" charset="0"/>
              </a:defRPr>
            </a:lvl7pPr>
            <a:lvl8pPr marL="3429000" indent="-228600" eaLnBrk="0" fontAlgn="base" hangingPunct="0">
              <a:spcBef>
                <a:spcPct val="0"/>
              </a:spcBef>
              <a:spcAft>
                <a:spcPct val="0"/>
              </a:spcAft>
              <a:defRPr>
                <a:solidFill>
                  <a:schemeClr val="tx1"/>
                </a:solidFill>
                <a:latin typeface="Bookman Old Style" charset="0"/>
                <a:ea typeface="宋体" charset="0"/>
                <a:cs typeface="宋体" charset="0"/>
              </a:defRPr>
            </a:lvl8pPr>
            <a:lvl9pPr marL="3886200" indent="-228600" eaLnBrk="0" fontAlgn="base" hangingPunct="0">
              <a:spcBef>
                <a:spcPct val="0"/>
              </a:spcBef>
              <a:spcAft>
                <a:spcPct val="0"/>
              </a:spcAft>
              <a:defRPr>
                <a:solidFill>
                  <a:schemeClr val="tx1"/>
                </a:solidFill>
                <a:latin typeface="Bookman Old Style" charset="0"/>
                <a:ea typeface="宋体" charset="0"/>
                <a:cs typeface="宋体" charset="0"/>
              </a:defRPr>
            </a:lvl9pPr>
          </a:lstStyle>
          <a:p>
            <a:pPr eaLnBrk="1" hangingPunct="1"/>
            <a:fld id="{3ABF3DE9-E863-9B4D-BD4C-8B4D8BE5C41B}" type="slidenum">
              <a:rPr lang="en-US" altLang="zh-CN">
                <a:latin typeface="Garamond" charset="0"/>
              </a:rPr>
              <a:pPr eaLnBrk="1" hangingPunct="1"/>
              <a:t>12</a:t>
            </a:fld>
            <a:endParaRPr lang="en-US" altLang="zh-CN">
              <a:latin typeface="Garamond" charset="0"/>
            </a:endParaRPr>
          </a:p>
        </p:txBody>
      </p:sp>
      <p:sp>
        <p:nvSpPr>
          <p:cNvPr id="33796" name="Rectangle 2"/>
          <p:cNvSpPr>
            <a:spLocks noGrp="1" noChangeArrowheads="1"/>
          </p:cNvSpPr>
          <p:nvPr>
            <p:ph type="title"/>
          </p:nvPr>
        </p:nvSpPr>
        <p:spPr/>
        <p:txBody>
          <a:bodyPr/>
          <a:lstStyle/>
          <a:p>
            <a:pPr eaLnBrk="1" hangingPunct="1"/>
            <a:r>
              <a:rPr lang="en-US">
                <a:latin typeface="Garamond" charset="0"/>
                <a:ea typeface="宋体" charset="0"/>
              </a:rPr>
              <a:t>Lowe</a:t>
            </a:r>
            <a:r>
              <a:rPr lang="en-US">
                <a:latin typeface="Arial" charset="0"/>
                <a:ea typeface="宋体" charset="0"/>
              </a:rPr>
              <a:t>’</a:t>
            </a:r>
            <a:r>
              <a:rPr lang="en-US">
                <a:latin typeface="Garamond" charset="0"/>
                <a:ea typeface="宋体" charset="0"/>
              </a:rPr>
              <a:t>s Keypoint Descriptor</a:t>
            </a:r>
          </a:p>
        </p:txBody>
      </p:sp>
      <p:sp>
        <p:nvSpPr>
          <p:cNvPr id="33797" name="Rectangle 3"/>
          <p:cNvSpPr>
            <a:spLocks noGrp="1" noChangeArrowheads="1"/>
          </p:cNvSpPr>
          <p:nvPr>
            <p:ph type="body" idx="1"/>
          </p:nvPr>
        </p:nvSpPr>
        <p:spPr>
          <a:ln>
            <a:solidFill>
              <a:schemeClr val="tx1"/>
            </a:solidFill>
            <a:miter lim="800000"/>
            <a:headEnd/>
            <a:tailEnd/>
          </a:ln>
        </p:spPr>
        <p:txBody>
          <a:bodyPr/>
          <a:lstStyle/>
          <a:p>
            <a:pPr eaLnBrk="1" hangingPunct="1"/>
            <a:r>
              <a:rPr lang="en-US" sz="2600">
                <a:latin typeface="Arial" charset="0"/>
                <a:ea typeface="宋体" charset="0"/>
              </a:rPr>
              <a:t>use the </a:t>
            </a:r>
            <a:r>
              <a:rPr lang="en-US" sz="2600">
                <a:solidFill>
                  <a:srgbClr val="3333CC"/>
                </a:solidFill>
                <a:latin typeface="Arial" charset="0"/>
                <a:ea typeface="宋体" charset="0"/>
              </a:rPr>
              <a:t>normalized</a:t>
            </a:r>
            <a:r>
              <a:rPr lang="en-US" sz="2600">
                <a:solidFill>
                  <a:srgbClr val="FF3300"/>
                </a:solidFill>
                <a:latin typeface="Arial" charset="0"/>
                <a:ea typeface="宋体" charset="0"/>
              </a:rPr>
              <a:t> </a:t>
            </a:r>
            <a:r>
              <a:rPr lang="en-US" sz="2600">
                <a:latin typeface="Arial" charset="0"/>
                <a:ea typeface="宋体" charset="0"/>
              </a:rPr>
              <a:t>region about the keypoint</a:t>
            </a:r>
          </a:p>
          <a:p>
            <a:pPr eaLnBrk="1" hangingPunct="1"/>
            <a:r>
              <a:rPr lang="en-US" sz="2600">
                <a:latin typeface="Arial" charset="0"/>
                <a:ea typeface="宋体" charset="0"/>
              </a:rPr>
              <a:t>compute gradient magnitude and orientation at each point in the region</a:t>
            </a:r>
          </a:p>
          <a:p>
            <a:pPr eaLnBrk="1" hangingPunct="1"/>
            <a:r>
              <a:rPr lang="en-US" sz="2600">
                <a:solidFill>
                  <a:srgbClr val="3333CC"/>
                </a:solidFill>
                <a:latin typeface="Arial" charset="0"/>
                <a:ea typeface="宋体" charset="0"/>
              </a:rPr>
              <a:t>weight them by a Gaussian</a:t>
            </a:r>
            <a:r>
              <a:rPr lang="en-US" sz="2600">
                <a:latin typeface="Arial" charset="0"/>
                <a:ea typeface="宋体" charset="0"/>
              </a:rPr>
              <a:t> window overlaid on the circle</a:t>
            </a:r>
          </a:p>
          <a:p>
            <a:pPr eaLnBrk="1" hangingPunct="1"/>
            <a:r>
              <a:rPr lang="en-US" sz="2600">
                <a:latin typeface="Arial" charset="0"/>
                <a:ea typeface="宋体" charset="0"/>
              </a:rPr>
              <a:t>create an </a:t>
            </a:r>
            <a:r>
              <a:rPr lang="en-US" sz="2600">
                <a:solidFill>
                  <a:srgbClr val="3333CC"/>
                </a:solidFill>
                <a:latin typeface="Arial" charset="0"/>
                <a:ea typeface="宋体" charset="0"/>
              </a:rPr>
              <a:t>orientation histogram </a:t>
            </a:r>
            <a:r>
              <a:rPr lang="en-US" sz="2600">
                <a:latin typeface="Arial" charset="0"/>
                <a:ea typeface="宋体" charset="0"/>
              </a:rPr>
              <a:t>over the 4 X 4 subregions of the window</a:t>
            </a:r>
          </a:p>
          <a:p>
            <a:pPr eaLnBrk="1" hangingPunct="1"/>
            <a:r>
              <a:rPr lang="en-US" sz="2600">
                <a:latin typeface="Arial" charset="0"/>
                <a:ea typeface="宋体" charset="0"/>
              </a:rPr>
              <a:t>4 X 4 descriptors over 16 X 16 sample array were used in practice. 4 X 4 times 8 directions gives a </a:t>
            </a:r>
            <a:r>
              <a:rPr lang="en-US" sz="2600">
                <a:solidFill>
                  <a:srgbClr val="FF0000"/>
                </a:solidFill>
                <a:latin typeface="Arial" charset="0"/>
                <a:ea typeface="宋体" charset="0"/>
              </a:rPr>
              <a:t>vector of 128 values</a:t>
            </a:r>
            <a:r>
              <a:rPr lang="en-US" sz="2600">
                <a:latin typeface="Arial" charset="0"/>
                <a:ea typeface="宋体" charset="0"/>
              </a:rPr>
              <a:t>.</a:t>
            </a:r>
          </a:p>
        </p:txBody>
      </p:sp>
      <p:sp>
        <p:nvSpPr>
          <p:cNvPr id="8" name="Rectangle 7"/>
          <p:cNvSpPr/>
          <p:nvPr/>
        </p:nvSpPr>
        <p:spPr>
          <a:xfrm>
            <a:off x="4302125" y="5589588"/>
            <a:ext cx="4140200" cy="26987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t>
            </a:r>
          </a:p>
        </p:txBody>
      </p:sp>
      <p:cxnSp>
        <p:nvCxnSpPr>
          <p:cNvPr id="16" name="Straight Connector 15"/>
          <p:cNvCxnSpPr/>
          <p:nvPr/>
        </p:nvCxnSpPr>
        <p:spPr>
          <a:xfrm rot="5400000">
            <a:off x="4437062" y="5724526"/>
            <a:ext cx="269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4706937" y="5724526"/>
            <a:ext cx="269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4976812" y="5724526"/>
            <a:ext cx="269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8037512" y="5724526"/>
            <a:ext cx="2698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3702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762000"/>
            <a:ext cx="6858000" cy="2387600"/>
          </a:xfrm>
        </p:spPr>
        <p:txBody>
          <a:bodyPr>
            <a:normAutofit/>
          </a:bodyPr>
          <a:lstStyle/>
          <a:p>
            <a:r>
              <a:rPr lang="en-US" sz="4000" dirty="0" smtClean="0"/>
              <a:t>Sparse coding Spatial Pyramid Matching</a:t>
            </a:r>
            <a:endParaRPr lang="en-US" sz="4000" dirty="0"/>
          </a:p>
        </p:txBody>
      </p:sp>
      <p:graphicFrame>
        <p:nvGraphicFramePr>
          <p:cNvPr id="7" name="Object 6"/>
          <p:cNvGraphicFramePr>
            <a:graphicFrameLocks noChangeAspect="1"/>
          </p:cNvGraphicFramePr>
          <p:nvPr>
            <p:extLst>
              <p:ext uri="{D42A27DB-BD31-4B8C-83A1-F6EECF244321}">
                <p14:modId xmlns:p14="http://schemas.microsoft.com/office/powerpoint/2010/main" val="2223754269"/>
              </p:ext>
            </p:extLst>
          </p:nvPr>
        </p:nvGraphicFramePr>
        <p:xfrm>
          <a:off x="0" y="1562645"/>
          <a:ext cx="4257205" cy="4402727"/>
        </p:xfrm>
        <a:graphic>
          <a:graphicData uri="http://schemas.openxmlformats.org/presentationml/2006/ole">
            <mc:AlternateContent xmlns:mc="http://schemas.openxmlformats.org/markup-compatibility/2006">
              <mc:Choice xmlns:v="urn:schemas-microsoft-com:vml" Requires="v">
                <p:oleObj spid="_x0000_s1057" name="Image" r:id="rId3" imgW="7415640" imgH="5752080" progId="Photoshop.Image.15">
                  <p:embed/>
                </p:oleObj>
              </mc:Choice>
              <mc:Fallback>
                <p:oleObj name="Image" r:id="rId3" imgW="7415640" imgH="5752080" progId="Photoshop.Image.15">
                  <p:embed/>
                  <p:pic>
                    <p:nvPicPr>
                      <p:cNvPr id="0" name=""/>
                      <p:cNvPicPr/>
                      <p:nvPr/>
                    </p:nvPicPr>
                    <p:blipFill>
                      <a:blip r:embed="rId4"/>
                      <a:stretch>
                        <a:fillRect/>
                      </a:stretch>
                    </p:blipFill>
                    <p:spPr>
                      <a:xfrm>
                        <a:off x="0" y="1562645"/>
                        <a:ext cx="4257205" cy="4402727"/>
                      </a:xfrm>
                      <a:prstGeom prst="rect">
                        <a:avLst/>
                      </a:prstGeom>
                    </p:spPr>
                  </p:pic>
                </p:oleObj>
              </mc:Fallback>
            </mc:AlternateContent>
          </a:graphicData>
        </a:graphic>
      </p:graphicFrame>
      <p:sp>
        <p:nvSpPr>
          <p:cNvPr id="8" name="TextBox 7"/>
          <p:cNvSpPr txBox="1"/>
          <p:nvPr/>
        </p:nvSpPr>
        <p:spPr>
          <a:xfrm>
            <a:off x="3703320" y="1811383"/>
            <a:ext cx="5257800" cy="5078314"/>
          </a:xfrm>
          <a:prstGeom prst="rect">
            <a:avLst/>
          </a:prstGeom>
          <a:noFill/>
        </p:spPr>
        <p:txBody>
          <a:bodyPr wrap="square" rtlCol="0">
            <a:spAutoFit/>
          </a:bodyPr>
          <a:lstStyle/>
          <a:p>
            <a:pPr marL="342900" indent="-342900">
              <a:buAutoNum type="arabicPeriod"/>
            </a:pPr>
            <a:r>
              <a:rPr lang="en-US" dirty="0" smtClean="0"/>
              <a:t>Extract local SIFT features from the depth image (N*128 matrix)</a:t>
            </a:r>
          </a:p>
          <a:p>
            <a:pPr marL="342900" indent="-342900">
              <a:buAutoNum type="arabicPeriod"/>
            </a:pPr>
            <a:r>
              <a:rPr lang="en-US" dirty="0" smtClean="0"/>
              <a:t> Divide the image into 4*4 blocks, and perform local sparse coding on SIFT features within each block.</a:t>
            </a:r>
          </a:p>
          <a:p>
            <a:pPr marL="342900" indent="-342900">
              <a:buAutoNum type="arabicPeriod"/>
            </a:pPr>
            <a:r>
              <a:rPr lang="en-US" dirty="0" smtClean="0"/>
              <a:t>Project local sparse features onto a local dictionary and perform max pooling to obtain a global feature for an image block (if the dictionary size is 1024, the dimension of a global feature that represents the corresponding image block should be equal to 1024). </a:t>
            </a:r>
          </a:p>
          <a:p>
            <a:pPr marL="342900" indent="-342900">
              <a:buAutoNum type="arabicPeriod"/>
            </a:pPr>
            <a:r>
              <a:rPr lang="en-US" dirty="0" smtClean="0"/>
              <a:t>Concatenate global features of different image blocks to form the image descriptor (take the 3-scale example, there are 16 blocks at the bottom scale, 4 blocks at the middle scale and 1 block at the top scale, which result in (16+4+1)*1024=21504 dimensional descriptor for the image)</a:t>
            </a:r>
            <a:endParaRPr lang="en-US" dirty="0"/>
          </a:p>
        </p:txBody>
      </p:sp>
    </p:spTree>
    <p:extLst>
      <p:ext uri="{BB962C8B-B14F-4D97-AF65-F5344CB8AC3E}">
        <p14:creationId xmlns:p14="http://schemas.microsoft.com/office/powerpoint/2010/main" val="1324574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685800"/>
            <a:ext cx="6858000" cy="2387600"/>
          </a:xfrm>
        </p:spPr>
        <p:txBody>
          <a:bodyPr>
            <a:normAutofit/>
          </a:bodyPr>
          <a:lstStyle/>
          <a:p>
            <a:r>
              <a:rPr lang="en-US" sz="4000" dirty="0" smtClean="0"/>
              <a:t>Sparse coding Spatial Pyramid Matching</a:t>
            </a:r>
            <a:endParaRPr lang="en-US" sz="4000" dirty="0"/>
          </a:p>
        </p:txBody>
      </p:sp>
      <p:pic>
        <p:nvPicPr>
          <p:cNvPr id="3" name="Picture 2"/>
          <p:cNvPicPr>
            <a:picLocks noChangeAspect="1"/>
          </p:cNvPicPr>
          <p:nvPr/>
        </p:nvPicPr>
        <p:blipFill>
          <a:blip r:embed="rId2"/>
          <a:stretch>
            <a:fillRect/>
          </a:stretch>
        </p:blipFill>
        <p:spPr>
          <a:xfrm>
            <a:off x="-50822" y="1445623"/>
            <a:ext cx="4942862" cy="3321888"/>
          </a:xfrm>
          <a:prstGeom prst="rect">
            <a:avLst/>
          </a:prstGeom>
        </p:spPr>
      </p:pic>
      <p:sp>
        <p:nvSpPr>
          <p:cNvPr id="9" name="TextBox 8"/>
          <p:cNvSpPr txBox="1"/>
          <p:nvPr/>
        </p:nvSpPr>
        <p:spPr>
          <a:xfrm>
            <a:off x="5127171" y="1985555"/>
            <a:ext cx="3690257" cy="3693319"/>
          </a:xfrm>
          <a:prstGeom prst="rect">
            <a:avLst/>
          </a:prstGeom>
          <a:noFill/>
        </p:spPr>
        <p:txBody>
          <a:bodyPr wrap="square" rtlCol="0">
            <a:spAutoFit/>
          </a:bodyPr>
          <a:lstStyle/>
          <a:p>
            <a:pPr marL="342900" indent="-342900">
              <a:buAutoNum type="arabicPeriod"/>
            </a:pPr>
            <a:r>
              <a:rPr lang="en-US" dirty="0" smtClean="0"/>
              <a:t>Calculating </a:t>
            </a:r>
            <a:r>
              <a:rPr lang="en-US" dirty="0" err="1" smtClean="0"/>
              <a:t>ScSPM</a:t>
            </a:r>
            <a:r>
              <a:rPr lang="en-US" dirty="0" smtClean="0"/>
              <a:t> features for sketch images follows the same order as calculating </a:t>
            </a:r>
            <a:r>
              <a:rPr lang="en-US" dirty="0" err="1" smtClean="0"/>
              <a:t>ScSPM</a:t>
            </a:r>
            <a:r>
              <a:rPr lang="en-US" dirty="0" smtClean="0"/>
              <a:t> features for depth images.</a:t>
            </a:r>
          </a:p>
          <a:p>
            <a:pPr marL="342900" indent="-342900">
              <a:buAutoNum type="arabicPeriod"/>
            </a:pPr>
            <a:r>
              <a:rPr lang="en-US" dirty="0" smtClean="0"/>
              <a:t>The major difference between sketch images and depth images is the former is composed of lines, such that the majority of gradients equal to zero when computing SIFT features.</a:t>
            </a:r>
          </a:p>
          <a:p>
            <a:pPr marL="342900" indent="-342900">
              <a:buAutoNum type="arabicPeriod"/>
            </a:pPr>
            <a:r>
              <a:rPr lang="en-US" dirty="0" smtClean="0"/>
              <a:t>There is no the best features for sketches so far. </a:t>
            </a:r>
            <a:r>
              <a:rPr lang="en-US" dirty="0" err="1" smtClean="0"/>
              <a:t>ScSPM</a:t>
            </a:r>
            <a:r>
              <a:rPr lang="en-US" dirty="0" smtClean="0"/>
              <a:t> is one fairly good option.</a:t>
            </a:r>
            <a:endParaRPr lang="en-US" dirty="0"/>
          </a:p>
        </p:txBody>
      </p:sp>
    </p:spTree>
    <p:extLst>
      <p:ext uri="{BB962C8B-B14F-4D97-AF65-F5344CB8AC3E}">
        <p14:creationId xmlns:p14="http://schemas.microsoft.com/office/powerpoint/2010/main" val="346311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Depth</a:t>
            </a:r>
            <a:r>
              <a:rPr lang="zh-CN" altLang="en-US" dirty="0" smtClean="0"/>
              <a:t> </a:t>
            </a:r>
            <a:r>
              <a:rPr lang="en-US" dirty="0" smtClean="0"/>
              <a:t>SIFT</a:t>
            </a:r>
            <a:endParaRPr lang="en-US" dirty="0"/>
          </a:p>
        </p:txBody>
      </p:sp>
      <p:pic>
        <p:nvPicPr>
          <p:cNvPr id="4" name="Picture 3"/>
          <p:cNvPicPr>
            <a:picLocks noChangeAspect="1"/>
          </p:cNvPicPr>
          <p:nvPr/>
        </p:nvPicPr>
        <p:blipFill>
          <a:blip r:embed="rId2"/>
          <a:stretch>
            <a:fillRect/>
          </a:stretch>
        </p:blipFill>
        <p:spPr>
          <a:xfrm>
            <a:off x="5638800" y="1447800"/>
            <a:ext cx="2870200" cy="2685687"/>
          </a:xfrm>
          <a:prstGeom prst="rect">
            <a:avLst/>
          </a:prstGeom>
        </p:spPr>
      </p:pic>
      <p:pic>
        <p:nvPicPr>
          <p:cNvPr id="5" name="Picture 4"/>
          <p:cNvPicPr>
            <a:picLocks noChangeAspect="1"/>
          </p:cNvPicPr>
          <p:nvPr/>
        </p:nvPicPr>
        <p:blipFill>
          <a:blip r:embed="rId3"/>
          <a:stretch>
            <a:fillRect/>
          </a:stretch>
        </p:blipFill>
        <p:spPr>
          <a:xfrm>
            <a:off x="838200" y="2590800"/>
            <a:ext cx="4244133" cy="3327400"/>
          </a:xfrm>
          <a:prstGeom prst="rect">
            <a:avLst/>
          </a:prstGeom>
          <a:ln>
            <a:solidFill>
              <a:schemeClr val="tx1"/>
            </a:solidFill>
          </a:ln>
        </p:spPr>
      </p:pic>
      <p:cxnSp>
        <p:nvCxnSpPr>
          <p:cNvPr id="7" name="Straight Arrow Connector 6"/>
          <p:cNvCxnSpPr/>
          <p:nvPr/>
        </p:nvCxnSpPr>
        <p:spPr>
          <a:xfrm flipH="1">
            <a:off x="2514600" y="3048000"/>
            <a:ext cx="4343400" cy="990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152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241"/>
            <a:ext cx="8229600" cy="1143000"/>
          </a:xfrm>
        </p:spPr>
        <p:txBody>
          <a:bodyPr>
            <a:normAutofit/>
          </a:bodyPr>
          <a:lstStyle/>
          <a:p>
            <a:r>
              <a:rPr lang="en-US" altLang="zh-CN" sz="3600" dirty="0" smtClean="0"/>
              <a:t>3D</a:t>
            </a:r>
            <a:r>
              <a:rPr lang="zh-CN" altLang="en-US" sz="3600" dirty="0" smtClean="0"/>
              <a:t> </a:t>
            </a:r>
            <a:r>
              <a:rPr lang="en-US" altLang="zh-CN" sz="3600" dirty="0" err="1" smtClean="0"/>
              <a:t>Biharmonic</a:t>
            </a:r>
            <a:r>
              <a:rPr lang="zh-CN" altLang="en-US" sz="3600" dirty="0" smtClean="0"/>
              <a:t> </a:t>
            </a:r>
            <a:r>
              <a:rPr lang="en-US" altLang="zh-CN" sz="3600" dirty="0" smtClean="0"/>
              <a:t>Descriptor</a:t>
            </a:r>
            <a:endParaRPr lang="en-US" sz="3600" dirty="0"/>
          </a:p>
        </p:txBody>
      </p:sp>
      <p:pic>
        <p:nvPicPr>
          <p:cNvPr id="4" name="Picture 3"/>
          <p:cNvPicPr>
            <a:picLocks noChangeAspect="1"/>
          </p:cNvPicPr>
          <p:nvPr/>
        </p:nvPicPr>
        <p:blipFill>
          <a:blip r:embed="rId2"/>
          <a:stretch>
            <a:fillRect/>
          </a:stretch>
        </p:blipFill>
        <p:spPr>
          <a:xfrm>
            <a:off x="1752600" y="805588"/>
            <a:ext cx="5724935" cy="6052412"/>
          </a:xfrm>
          <a:prstGeom prst="rect">
            <a:avLst/>
          </a:prstGeom>
        </p:spPr>
      </p:pic>
    </p:spTree>
    <p:extLst>
      <p:ext uri="{BB962C8B-B14F-4D97-AF65-F5344CB8AC3E}">
        <p14:creationId xmlns:p14="http://schemas.microsoft.com/office/powerpoint/2010/main" val="3806366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Content</a:t>
            </a:r>
            <a:endParaRPr lang="en-US" dirty="0"/>
          </a:p>
        </p:txBody>
      </p:sp>
      <p:sp>
        <p:nvSpPr>
          <p:cNvPr id="3" name="Content Placeholder 2"/>
          <p:cNvSpPr>
            <a:spLocks noGrp="1"/>
          </p:cNvSpPr>
          <p:nvPr>
            <p:ph idx="1"/>
          </p:nvPr>
        </p:nvSpPr>
        <p:spPr/>
        <p:txBody>
          <a:bodyPr/>
          <a:lstStyle/>
          <a:p>
            <a:r>
              <a:rPr lang="en-US" dirty="0" smtClean="0"/>
              <a:t>Visual Data in Different Domains</a:t>
            </a:r>
          </a:p>
          <a:p>
            <a:r>
              <a:rPr lang="en-US" dirty="0" smtClean="0"/>
              <a:t>Visual Feature Extraction </a:t>
            </a:r>
          </a:p>
          <a:p>
            <a:r>
              <a:rPr lang="en-US" dirty="0" smtClean="0">
                <a:solidFill>
                  <a:srgbClr val="FF0000"/>
                </a:solidFill>
              </a:rPr>
              <a:t>Deep Cross-domain Model</a:t>
            </a:r>
          </a:p>
        </p:txBody>
      </p:sp>
    </p:spTree>
    <p:extLst>
      <p:ext uri="{BB962C8B-B14F-4D97-AF65-F5344CB8AC3E}">
        <p14:creationId xmlns:p14="http://schemas.microsoft.com/office/powerpoint/2010/main" val="126633299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Sketch - Shape Retrieval</a:t>
            </a:r>
          </a:p>
          <a:p>
            <a:r>
              <a:rPr lang="en-US" dirty="0" smtClean="0"/>
              <a:t>Depth Image - Shape  Retrieval</a:t>
            </a:r>
          </a:p>
          <a:p>
            <a:r>
              <a:rPr lang="en-US" dirty="0" smtClean="0"/>
              <a:t>Image – Shape Joint</a:t>
            </a:r>
            <a:r>
              <a:rPr lang="en-US" dirty="0" smtClean="0"/>
              <a:t> Embedding Analysis</a:t>
            </a:r>
            <a:endParaRPr lang="en-US" dirty="0"/>
          </a:p>
        </p:txBody>
      </p:sp>
      <p:sp>
        <p:nvSpPr>
          <p:cNvPr id="5" name="TextBox 4"/>
          <p:cNvSpPr txBox="1"/>
          <p:nvPr/>
        </p:nvSpPr>
        <p:spPr>
          <a:xfrm>
            <a:off x="23821" y="16921"/>
            <a:ext cx="3538048" cy="461665"/>
          </a:xfrm>
          <a:prstGeom prst="rect">
            <a:avLst/>
          </a:prstGeom>
          <a:noFill/>
        </p:spPr>
        <p:txBody>
          <a:bodyPr wrap="none" rtlCol="0">
            <a:spAutoFit/>
          </a:bodyPr>
          <a:lstStyle/>
          <a:p>
            <a:r>
              <a:rPr lang="en-US" sz="2400" dirty="0" smtClean="0"/>
              <a:t>Deep Cross-Domain Model</a:t>
            </a:r>
            <a:endParaRPr lang="en-US" sz="2400" dirty="0"/>
          </a:p>
        </p:txBody>
      </p:sp>
    </p:spTree>
    <p:extLst>
      <p:ext uri="{BB962C8B-B14F-4D97-AF65-F5344CB8AC3E}">
        <p14:creationId xmlns:p14="http://schemas.microsoft.com/office/powerpoint/2010/main" val="197512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US" dirty="0" smtClean="0"/>
              <a:t>Sketch-Shape Retrieval</a:t>
            </a:r>
            <a:endParaRPr lang="en-US" dirty="0"/>
          </a:p>
        </p:txBody>
      </p:sp>
      <p:sp>
        <p:nvSpPr>
          <p:cNvPr id="4" name="Rectangle 3"/>
          <p:cNvSpPr/>
          <p:nvPr/>
        </p:nvSpPr>
        <p:spPr>
          <a:xfrm>
            <a:off x="228600" y="1905000"/>
            <a:ext cx="6781800" cy="2031325"/>
          </a:xfrm>
          <a:prstGeom prst="rect">
            <a:avLst/>
          </a:prstGeom>
        </p:spPr>
        <p:txBody>
          <a:bodyPr wrap="square">
            <a:spAutoFit/>
          </a:bodyPr>
          <a:lstStyle/>
          <a:p>
            <a:pPr marL="285750" indent="-285750">
              <a:buFont typeface="Arial"/>
              <a:buChar char="•"/>
            </a:pPr>
            <a:r>
              <a:rPr lang="en-US" dirty="0"/>
              <a:t>Introduction and motivations</a:t>
            </a:r>
          </a:p>
          <a:p>
            <a:pPr marL="285750" indent="-285750">
              <a:buFont typeface="Arial"/>
              <a:buChar char="•"/>
            </a:pPr>
            <a:endParaRPr lang="en-US" dirty="0"/>
          </a:p>
          <a:p>
            <a:pPr marL="285750" indent="-285750">
              <a:buFont typeface="Arial"/>
              <a:buChar char="•"/>
            </a:pPr>
            <a:r>
              <a:rPr lang="en-US" dirty="0"/>
              <a:t>Category-specific neural networks</a:t>
            </a:r>
          </a:p>
          <a:p>
            <a:pPr marL="285750" indent="-285750">
              <a:buFont typeface="Arial"/>
              <a:buChar char="•"/>
            </a:pPr>
            <a:endParaRPr lang="en-US" dirty="0"/>
          </a:p>
          <a:p>
            <a:pPr marL="285750" indent="-285750">
              <a:buFont typeface="Arial"/>
              <a:buChar char="•"/>
            </a:pPr>
            <a:r>
              <a:rPr lang="en-US" dirty="0"/>
              <a:t>Cross-domain neural networks</a:t>
            </a:r>
          </a:p>
          <a:p>
            <a:pPr marL="285750" indent="-285750">
              <a:buFont typeface="Arial"/>
              <a:buChar char="•"/>
            </a:pPr>
            <a:endParaRPr lang="en-US" dirty="0"/>
          </a:p>
          <a:p>
            <a:pPr marL="285750" indent="-285750">
              <a:buFont typeface="Arial"/>
              <a:buChar char="•"/>
            </a:pPr>
            <a:r>
              <a:rPr lang="en-US" dirty="0"/>
              <a:t>Experimental results</a:t>
            </a:r>
            <a:endParaRPr lang="en-US" dirty="0"/>
          </a:p>
        </p:txBody>
      </p:sp>
    </p:spTree>
    <p:extLst>
      <p:ext uri="{BB962C8B-B14F-4D97-AF65-F5344CB8AC3E}">
        <p14:creationId xmlns:p14="http://schemas.microsoft.com/office/powerpoint/2010/main" val="1599003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a:t>
            </a:r>
            <a:endParaRPr lang="en-US" dirty="0"/>
          </a:p>
        </p:txBody>
      </p:sp>
      <p:sp>
        <p:nvSpPr>
          <p:cNvPr id="3" name="Content Placeholder 2"/>
          <p:cNvSpPr>
            <a:spLocks noGrp="1"/>
          </p:cNvSpPr>
          <p:nvPr>
            <p:ph idx="1"/>
          </p:nvPr>
        </p:nvSpPr>
        <p:spPr/>
        <p:txBody>
          <a:bodyPr>
            <a:normAutofit/>
          </a:bodyPr>
          <a:lstStyle/>
          <a:p>
            <a:r>
              <a:rPr lang="en-US" sz="2400" dirty="0" smtClean="0"/>
              <a:t>Project 3 </a:t>
            </a:r>
            <a:r>
              <a:rPr lang="en-US" altLang="zh-CN" sz="2400" dirty="0" smtClean="0"/>
              <a:t>for</a:t>
            </a:r>
            <a:r>
              <a:rPr lang="zh-CN" altLang="en-US" sz="2400" dirty="0" smtClean="0"/>
              <a:t> </a:t>
            </a:r>
            <a:r>
              <a:rPr lang="en-US" altLang="zh-CN" sz="2400" dirty="0" smtClean="0"/>
              <a:t>joint</a:t>
            </a:r>
            <a:r>
              <a:rPr lang="zh-CN" altLang="en-US" sz="2400" dirty="0" smtClean="0"/>
              <a:t> </a:t>
            </a:r>
            <a:r>
              <a:rPr lang="en-US" altLang="zh-CN" sz="2400" dirty="0" smtClean="0"/>
              <a:t>and</a:t>
            </a:r>
            <a:r>
              <a:rPr lang="zh-CN" altLang="en-US" sz="2400" dirty="0" smtClean="0"/>
              <a:t> </a:t>
            </a:r>
            <a:r>
              <a:rPr lang="en-US" altLang="zh-CN" sz="2400" dirty="0" smtClean="0"/>
              <a:t>consistent</a:t>
            </a:r>
            <a:r>
              <a:rPr lang="zh-CN" altLang="en-US" sz="2400" dirty="0" smtClean="0"/>
              <a:t> </a:t>
            </a:r>
            <a:r>
              <a:rPr lang="en-US" altLang="zh-CN" sz="2400" dirty="0" smtClean="0"/>
              <a:t>segmentation</a:t>
            </a:r>
            <a:r>
              <a:rPr lang="zh-CN" altLang="en-US" sz="2400" dirty="0" smtClean="0"/>
              <a:t> </a:t>
            </a:r>
            <a:r>
              <a:rPr lang="en-US" sz="2400" dirty="0" smtClean="0"/>
              <a:t>has been </a:t>
            </a:r>
            <a:r>
              <a:rPr lang="en-US" sz="2400" dirty="0" smtClean="0"/>
              <a:t>released</a:t>
            </a:r>
          </a:p>
          <a:p>
            <a:r>
              <a:rPr lang="en-US" sz="2400" dirty="0" smtClean="0"/>
              <a:t>A</a:t>
            </a:r>
            <a:r>
              <a:rPr lang="zh-CN" altLang="en-US" sz="2400" dirty="0" smtClean="0"/>
              <a:t> </a:t>
            </a:r>
            <a:r>
              <a:rPr lang="en-US" altLang="zh-CN" sz="2400" dirty="0" smtClean="0"/>
              <a:t>bonus</a:t>
            </a:r>
            <a:r>
              <a:rPr lang="zh-CN" altLang="en-US" sz="2400" dirty="0" smtClean="0"/>
              <a:t> </a:t>
            </a:r>
            <a:r>
              <a:rPr lang="en-US" altLang="zh-CN" sz="2400" dirty="0" smtClean="0"/>
              <a:t>mini</a:t>
            </a:r>
            <a:r>
              <a:rPr lang="zh-CN" altLang="en-US" sz="2400" dirty="0" smtClean="0"/>
              <a:t> </a:t>
            </a:r>
            <a:r>
              <a:rPr lang="en-US" altLang="zh-CN" sz="2400" dirty="0" smtClean="0"/>
              <a:t>project</a:t>
            </a:r>
            <a:r>
              <a:rPr lang="zh-CN" altLang="en-US" sz="2400" dirty="0" smtClean="0"/>
              <a:t> </a:t>
            </a:r>
            <a:r>
              <a:rPr lang="en-US" altLang="zh-CN" sz="2400" dirty="0" smtClean="0"/>
              <a:t>for</a:t>
            </a:r>
            <a:r>
              <a:rPr lang="zh-CN" altLang="en-US" sz="2400" dirty="0" smtClean="0"/>
              <a:t> </a:t>
            </a:r>
            <a:r>
              <a:rPr lang="en-US" altLang="zh-CN" sz="2400" dirty="0" smtClean="0"/>
              <a:t>cross-domain</a:t>
            </a:r>
            <a:r>
              <a:rPr lang="zh-CN" altLang="en-US" sz="2400" dirty="0" smtClean="0"/>
              <a:t> </a:t>
            </a:r>
            <a:r>
              <a:rPr lang="en-US" altLang="zh-CN" sz="2400" dirty="0" smtClean="0"/>
              <a:t>retrieval</a:t>
            </a:r>
            <a:r>
              <a:rPr lang="zh-CN" altLang="en-US" sz="2400" dirty="0" smtClean="0"/>
              <a:t> </a:t>
            </a:r>
            <a:r>
              <a:rPr lang="en-US" altLang="zh-CN" sz="2400" dirty="0" smtClean="0"/>
              <a:t>(depth-shape)</a:t>
            </a:r>
            <a:r>
              <a:rPr lang="zh-CN" altLang="en-US" sz="2400" dirty="0" smtClean="0"/>
              <a:t> </a:t>
            </a:r>
            <a:r>
              <a:rPr lang="en-US" altLang="zh-CN" sz="2400" dirty="0" smtClean="0"/>
              <a:t>will</a:t>
            </a:r>
            <a:r>
              <a:rPr lang="zh-CN" altLang="en-US" sz="2400" dirty="0" smtClean="0"/>
              <a:t> </a:t>
            </a:r>
            <a:r>
              <a:rPr lang="en-US" altLang="zh-CN" sz="2400" dirty="0" smtClean="0"/>
              <a:t>be</a:t>
            </a:r>
            <a:r>
              <a:rPr lang="zh-CN" altLang="en-US" sz="2400" dirty="0" smtClean="0"/>
              <a:t> </a:t>
            </a:r>
            <a:r>
              <a:rPr lang="en-US" altLang="zh-CN" sz="2400" dirty="0" smtClean="0"/>
              <a:t>released</a:t>
            </a:r>
            <a:r>
              <a:rPr lang="zh-CN" altLang="en-US" sz="2400" dirty="0"/>
              <a:t> </a:t>
            </a:r>
            <a:r>
              <a:rPr lang="en-US" altLang="zh-CN" sz="2400" dirty="0" smtClean="0"/>
              <a:t>by</a:t>
            </a:r>
            <a:r>
              <a:rPr lang="zh-CN" altLang="en-US" sz="2400" dirty="0" smtClean="0"/>
              <a:t> </a:t>
            </a:r>
            <a:r>
              <a:rPr lang="en-US" altLang="zh-CN" sz="2400" dirty="0" smtClean="0"/>
              <a:t>next</a:t>
            </a:r>
            <a:r>
              <a:rPr lang="zh-CN" altLang="en-US" sz="2400" dirty="0" smtClean="0"/>
              <a:t> </a:t>
            </a:r>
            <a:r>
              <a:rPr lang="en-US" altLang="zh-CN" sz="2400" dirty="0" smtClean="0"/>
              <a:t>week</a:t>
            </a:r>
            <a:endParaRPr lang="en-US" sz="2400" dirty="0" smtClean="0"/>
          </a:p>
          <a:p>
            <a:r>
              <a:rPr lang="en-US" sz="2400" dirty="0" smtClean="0"/>
              <a:t>Grades for project 1 and 2 and bonus </a:t>
            </a:r>
            <a:r>
              <a:rPr lang="en-US" sz="2400" dirty="0" smtClean="0"/>
              <a:t>projects</a:t>
            </a:r>
            <a:r>
              <a:rPr lang="en-US" sz="2400" dirty="0" smtClean="0"/>
              <a:t> will be</a:t>
            </a:r>
            <a:r>
              <a:rPr lang="en-US" sz="2400" dirty="0" smtClean="0"/>
              <a:t> released</a:t>
            </a:r>
            <a:r>
              <a:rPr lang="en-US" sz="2400" dirty="0" smtClean="0"/>
              <a:t> by the end of the week</a:t>
            </a:r>
            <a:endParaRPr lang="en-US" sz="2400" dirty="0" smtClean="0"/>
          </a:p>
          <a:p>
            <a:r>
              <a:rPr lang="en-US" sz="2400" dirty="0" smtClean="0"/>
              <a:t>Final project update presentation</a:t>
            </a:r>
            <a:r>
              <a:rPr lang="zh-CN" altLang="en-US" sz="2400" dirty="0" smtClean="0"/>
              <a:t> </a:t>
            </a:r>
            <a:r>
              <a:rPr lang="en-US" altLang="zh-CN" sz="2400" dirty="0" smtClean="0"/>
              <a:t>on</a:t>
            </a:r>
            <a:r>
              <a:rPr lang="zh-CN" altLang="en-US" sz="2400" dirty="0" smtClean="0"/>
              <a:t> </a:t>
            </a:r>
            <a:r>
              <a:rPr lang="en-US" altLang="zh-CN" sz="2400" dirty="0" smtClean="0"/>
              <a:t>April</a:t>
            </a:r>
            <a:r>
              <a:rPr lang="zh-CN" altLang="en-US" sz="2400" dirty="0" smtClean="0"/>
              <a:t> </a:t>
            </a:r>
            <a:r>
              <a:rPr lang="en-US" altLang="zh-CN" sz="2400" dirty="0" smtClean="0"/>
              <a:t>28</a:t>
            </a:r>
            <a:r>
              <a:rPr lang="en-US" altLang="zh-CN" sz="2400" baseline="30000" dirty="0" smtClean="0"/>
              <a:t>th</a:t>
            </a:r>
          </a:p>
          <a:p>
            <a:r>
              <a:rPr lang="en-US" altLang="zh-CN" sz="2400" dirty="0" smtClean="0"/>
              <a:t>Intermediate Report of Final project will be due on  April 23</a:t>
            </a:r>
            <a:r>
              <a:rPr lang="en-US" altLang="zh-CN" sz="2400" baseline="30000" dirty="0" smtClean="0"/>
              <a:t>rd</a:t>
            </a:r>
            <a:r>
              <a:rPr lang="en-US" altLang="zh-CN" sz="2400" dirty="0" smtClean="0"/>
              <a:t>. Please refer to project description for the details. </a:t>
            </a:r>
          </a:p>
        </p:txBody>
      </p:sp>
    </p:spTree>
    <p:extLst>
      <p:ext uri="{BB962C8B-B14F-4D97-AF65-F5344CB8AC3E}">
        <p14:creationId xmlns:p14="http://schemas.microsoft.com/office/powerpoint/2010/main" val="27588252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1600200"/>
            <a:ext cx="7315200" cy="4535810"/>
          </a:xfrm>
          <a:prstGeom prst="rect">
            <a:avLst/>
          </a:prstGeom>
        </p:spPr>
      </p:pic>
      <p:sp>
        <p:nvSpPr>
          <p:cNvPr id="5" name="TextBox 4"/>
          <p:cNvSpPr txBox="1"/>
          <p:nvPr/>
        </p:nvSpPr>
        <p:spPr>
          <a:xfrm>
            <a:off x="0" y="16921"/>
            <a:ext cx="748923" cy="461665"/>
          </a:xfrm>
          <a:prstGeom prst="rect">
            <a:avLst/>
          </a:prstGeom>
          <a:noFill/>
        </p:spPr>
        <p:txBody>
          <a:bodyPr wrap="none" rtlCol="0">
            <a:spAutoFit/>
          </a:bodyPr>
          <a:lstStyle/>
          <a:p>
            <a:r>
              <a:rPr lang="en-US" sz="2400" dirty="0" smtClean="0"/>
              <a:t>Task</a:t>
            </a:r>
            <a:endParaRPr lang="en-US" dirty="0"/>
          </a:p>
        </p:txBody>
      </p:sp>
    </p:spTree>
    <p:extLst>
      <p:ext uri="{BB962C8B-B14F-4D97-AF65-F5344CB8AC3E}">
        <p14:creationId xmlns:p14="http://schemas.microsoft.com/office/powerpoint/2010/main" val="3638048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745640" cy="461665"/>
          </a:xfrm>
          <a:prstGeom prst="rect">
            <a:avLst/>
          </a:prstGeom>
          <a:noFill/>
        </p:spPr>
        <p:txBody>
          <a:bodyPr wrap="none" rtlCol="0">
            <a:spAutoFit/>
          </a:bodyPr>
          <a:lstStyle/>
          <a:p>
            <a:r>
              <a:rPr lang="en-US" sz="2400" dirty="0" smtClean="0"/>
              <a:t>Introduction</a:t>
            </a:r>
            <a:endParaRPr lang="en-US" sz="2400" dirty="0"/>
          </a:p>
        </p:txBody>
      </p:sp>
      <p:sp>
        <p:nvSpPr>
          <p:cNvPr id="7" name="TextBox 6"/>
          <p:cNvSpPr txBox="1"/>
          <p:nvPr/>
        </p:nvSpPr>
        <p:spPr>
          <a:xfrm>
            <a:off x="36356" y="762000"/>
            <a:ext cx="8751114" cy="2308324"/>
          </a:xfrm>
          <a:prstGeom prst="rect">
            <a:avLst/>
          </a:prstGeom>
          <a:noFill/>
        </p:spPr>
        <p:txBody>
          <a:bodyPr wrap="none" rtlCol="0">
            <a:spAutoFit/>
          </a:bodyPr>
          <a:lstStyle/>
          <a:p>
            <a:pPr marL="285750" indent="-285750">
              <a:buFont typeface="Arial"/>
              <a:buChar char="•"/>
            </a:pPr>
            <a:r>
              <a:rPr lang="en-US" dirty="0"/>
              <a:t>Human freehand sketch is a succinct, convenient and efficient way to visually record </a:t>
            </a:r>
            <a:r>
              <a:rPr lang="en-US" dirty="0" smtClean="0"/>
              <a:t>and</a:t>
            </a:r>
          </a:p>
          <a:p>
            <a:r>
              <a:rPr lang="en-US" dirty="0" smtClean="0"/>
              <a:t> </a:t>
            </a:r>
            <a:r>
              <a:rPr lang="en-US" dirty="0"/>
              <a:t>present human’s ideas.</a:t>
            </a:r>
          </a:p>
          <a:p>
            <a:pPr marL="285750" indent="-285750">
              <a:buFont typeface="Arial"/>
              <a:buChar char="•"/>
            </a:pPr>
            <a:r>
              <a:rPr lang="en-US" dirty="0"/>
              <a:t>While sketches mainly convey abstract descriptions of objects, 3D shapes, on the other </a:t>
            </a:r>
            <a:endParaRPr lang="en-US" dirty="0" smtClean="0"/>
          </a:p>
          <a:p>
            <a:r>
              <a:rPr lang="en-US" dirty="0" smtClean="0"/>
              <a:t>hand</a:t>
            </a:r>
            <a:r>
              <a:rPr lang="en-US" dirty="0"/>
              <a:t>, contain the majority information that are required for industrial productions</a:t>
            </a:r>
            <a:r>
              <a:rPr lang="en-US" dirty="0" smtClean="0"/>
              <a:t>.</a:t>
            </a:r>
            <a:endParaRPr lang="en-US" dirty="0"/>
          </a:p>
          <a:p>
            <a:pPr marL="285750" indent="-285750">
              <a:buFont typeface="Arial"/>
              <a:buChar char="•"/>
            </a:pPr>
            <a:r>
              <a:rPr lang="en-US" dirty="0" smtClean="0"/>
              <a:t>Sketch</a:t>
            </a:r>
            <a:r>
              <a:rPr lang="zh-CN" altLang="en-US" dirty="0" smtClean="0"/>
              <a:t> </a:t>
            </a:r>
            <a:r>
              <a:rPr lang="en-US" altLang="zh-CN" dirty="0" smtClean="0"/>
              <a:t>based</a:t>
            </a:r>
            <a:r>
              <a:rPr lang="zh-CN" altLang="en-US" dirty="0" smtClean="0"/>
              <a:t> </a:t>
            </a:r>
            <a:r>
              <a:rPr lang="en-US" altLang="zh-CN" dirty="0" smtClean="0"/>
              <a:t>3D</a:t>
            </a:r>
            <a:r>
              <a:rPr lang="zh-CN" altLang="en-US" dirty="0" smtClean="0"/>
              <a:t> </a:t>
            </a:r>
            <a:r>
              <a:rPr lang="en-US" altLang="zh-CN" dirty="0" smtClean="0"/>
              <a:t>shape</a:t>
            </a:r>
            <a:r>
              <a:rPr lang="zh-CN" altLang="en-US" dirty="0" smtClean="0"/>
              <a:t> </a:t>
            </a:r>
            <a:r>
              <a:rPr lang="en-US" altLang="zh-CN" dirty="0" smtClean="0"/>
              <a:t>retrieval</a:t>
            </a:r>
            <a:r>
              <a:rPr lang="zh-CN" altLang="en-US" dirty="0" smtClean="0"/>
              <a:t> </a:t>
            </a:r>
            <a:r>
              <a:rPr lang="en-US" altLang="zh-CN" dirty="0" smtClean="0"/>
              <a:t>will</a:t>
            </a:r>
            <a:r>
              <a:rPr lang="zh-CN" altLang="en-US" dirty="0" smtClean="0"/>
              <a:t> </a:t>
            </a:r>
            <a:r>
              <a:rPr lang="en-US" altLang="zh-CN" dirty="0" smtClean="0"/>
              <a:t>simplify</a:t>
            </a:r>
            <a:r>
              <a:rPr lang="zh-CN" altLang="en-US" dirty="0" smtClean="0"/>
              <a:t> </a:t>
            </a:r>
            <a:r>
              <a:rPr lang="en-US" altLang="zh-CN" dirty="0" smtClean="0"/>
              <a:t>the</a:t>
            </a:r>
            <a:r>
              <a:rPr lang="zh-CN" altLang="en-US" dirty="0" smtClean="0"/>
              <a:t> </a:t>
            </a:r>
            <a:r>
              <a:rPr lang="en-US" altLang="zh-CN" dirty="0" smtClean="0"/>
              <a:t>process</a:t>
            </a:r>
            <a:r>
              <a:rPr lang="zh-CN" altLang="en-US" dirty="0" smtClean="0"/>
              <a:t> </a:t>
            </a:r>
            <a:r>
              <a:rPr lang="en-US" altLang="zh-CN" dirty="0" smtClean="0"/>
              <a:t>of</a:t>
            </a:r>
            <a:r>
              <a:rPr lang="zh-CN" altLang="en-US" dirty="0" smtClean="0"/>
              <a:t> </a:t>
            </a:r>
            <a:r>
              <a:rPr lang="en-US" altLang="zh-CN" dirty="0" smtClean="0"/>
              <a:t>product</a:t>
            </a:r>
            <a:r>
              <a:rPr lang="zh-CN" altLang="en-US" dirty="0" smtClean="0"/>
              <a:t> </a:t>
            </a:r>
            <a:r>
              <a:rPr lang="en-US" altLang="zh-CN" dirty="0" smtClean="0"/>
              <a:t>design.</a:t>
            </a:r>
            <a:endParaRPr lang="en-US" dirty="0" smtClean="0"/>
          </a:p>
          <a:p>
            <a:endParaRPr lang="en-US" dirty="0"/>
          </a:p>
          <a:p>
            <a:endParaRPr lang="en-US" dirty="0"/>
          </a:p>
          <a:p>
            <a:endParaRPr lang="en-US" dirty="0"/>
          </a:p>
        </p:txBody>
      </p:sp>
      <p:pic>
        <p:nvPicPr>
          <p:cNvPr id="8" name="Picture 7"/>
          <p:cNvPicPr>
            <a:picLocks noChangeAspect="1"/>
          </p:cNvPicPr>
          <p:nvPr/>
        </p:nvPicPr>
        <p:blipFill>
          <a:blip r:embed="rId3"/>
          <a:stretch>
            <a:fillRect/>
          </a:stretch>
        </p:blipFill>
        <p:spPr>
          <a:xfrm>
            <a:off x="2057400" y="2895600"/>
            <a:ext cx="4495800" cy="2844800"/>
          </a:xfrm>
          <a:prstGeom prst="rect">
            <a:avLst/>
          </a:prstGeom>
        </p:spPr>
      </p:pic>
    </p:spTree>
    <p:extLst>
      <p:ext uri="{BB962C8B-B14F-4D97-AF65-F5344CB8AC3E}">
        <p14:creationId xmlns:p14="http://schemas.microsoft.com/office/powerpoint/2010/main" val="3190176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683874" cy="461665"/>
          </a:xfrm>
          <a:prstGeom prst="rect">
            <a:avLst/>
          </a:prstGeom>
          <a:noFill/>
        </p:spPr>
        <p:txBody>
          <a:bodyPr wrap="none" rtlCol="0">
            <a:spAutoFit/>
          </a:bodyPr>
          <a:lstStyle/>
          <a:p>
            <a:r>
              <a:rPr lang="en-US" sz="2400" dirty="0" smtClean="0"/>
              <a:t>Motivations</a:t>
            </a:r>
            <a:endParaRPr lang="en-US" sz="2400" dirty="0"/>
          </a:p>
        </p:txBody>
      </p:sp>
      <p:sp>
        <p:nvSpPr>
          <p:cNvPr id="5" name="TextBox 4"/>
          <p:cNvSpPr txBox="1"/>
          <p:nvPr/>
        </p:nvSpPr>
        <p:spPr>
          <a:xfrm>
            <a:off x="152400" y="838200"/>
            <a:ext cx="8776762" cy="2031325"/>
          </a:xfrm>
          <a:prstGeom prst="rect">
            <a:avLst/>
          </a:prstGeom>
          <a:noFill/>
        </p:spPr>
        <p:txBody>
          <a:bodyPr wrap="none" rtlCol="0">
            <a:spAutoFit/>
          </a:bodyPr>
          <a:lstStyle/>
          <a:p>
            <a:pPr marL="285750" indent="-285750">
              <a:buFont typeface="Arial"/>
              <a:buChar char="•"/>
            </a:pPr>
            <a:r>
              <a:rPr lang="en-US" dirty="0" smtClean="0"/>
              <a:t>Statistical </a:t>
            </a:r>
            <a:r>
              <a:rPr lang="en-US" dirty="0"/>
              <a:t>investigation (Gunn, 1982) suggests that 80% of design work can benefit </a:t>
            </a:r>
            <a:r>
              <a:rPr lang="en-US" dirty="0" smtClean="0"/>
              <a:t>from</a:t>
            </a:r>
          </a:p>
          <a:p>
            <a:r>
              <a:rPr lang="en-US" dirty="0" smtClean="0"/>
              <a:t> </a:t>
            </a:r>
            <a:r>
              <a:rPr lang="en-US" dirty="0"/>
              <a:t>directly reusing or modifying an existing design;</a:t>
            </a:r>
          </a:p>
          <a:p>
            <a:endParaRPr lang="en-US" dirty="0"/>
          </a:p>
          <a:p>
            <a:pPr marL="285750" indent="-285750">
              <a:buFont typeface="Arial"/>
              <a:buChar char="•"/>
            </a:pPr>
            <a:r>
              <a:rPr lang="en-US" dirty="0" smtClean="0"/>
              <a:t>Instead </a:t>
            </a:r>
            <a:r>
              <a:rPr lang="en-US" dirty="0"/>
              <a:t>of manually transforming the draft design into digital forms, a product prototype </a:t>
            </a:r>
            <a:endParaRPr lang="en-US" dirty="0" smtClean="0"/>
          </a:p>
          <a:p>
            <a:r>
              <a:rPr lang="en-US" dirty="0" smtClean="0"/>
              <a:t>can </a:t>
            </a:r>
            <a:r>
              <a:rPr lang="en-US" dirty="0"/>
              <a:t>be obtained by directly reusing or modifying a desired 3D shape selected from a pool </a:t>
            </a:r>
            <a:endParaRPr lang="en-US" dirty="0" smtClean="0"/>
          </a:p>
          <a:p>
            <a:r>
              <a:rPr lang="en-US" dirty="0" smtClean="0"/>
              <a:t>of </a:t>
            </a:r>
            <a:r>
              <a:rPr lang="en-US" dirty="0"/>
              <a:t>retrieved 3D shapes based on the input draft.</a:t>
            </a:r>
          </a:p>
          <a:p>
            <a:endParaRPr lang="en-US" dirty="0"/>
          </a:p>
        </p:txBody>
      </p:sp>
      <p:sp>
        <p:nvSpPr>
          <p:cNvPr id="6" name="TextBox 5"/>
          <p:cNvSpPr txBox="1"/>
          <p:nvPr/>
        </p:nvSpPr>
        <p:spPr>
          <a:xfrm>
            <a:off x="16586" y="2819400"/>
            <a:ext cx="1532391" cy="461665"/>
          </a:xfrm>
          <a:prstGeom prst="rect">
            <a:avLst/>
          </a:prstGeom>
          <a:noFill/>
        </p:spPr>
        <p:txBody>
          <a:bodyPr wrap="none" rtlCol="0">
            <a:spAutoFit/>
          </a:bodyPr>
          <a:lstStyle/>
          <a:p>
            <a:r>
              <a:rPr lang="en-US" sz="2400" dirty="0" smtClean="0"/>
              <a:t>Challenges</a:t>
            </a:r>
            <a:endParaRPr lang="en-US" sz="2400" dirty="0"/>
          </a:p>
        </p:txBody>
      </p:sp>
      <p:sp>
        <p:nvSpPr>
          <p:cNvPr id="7" name="TextBox 6"/>
          <p:cNvSpPr txBox="1"/>
          <p:nvPr/>
        </p:nvSpPr>
        <p:spPr>
          <a:xfrm>
            <a:off x="152400" y="3657600"/>
            <a:ext cx="8828058" cy="2031325"/>
          </a:xfrm>
          <a:prstGeom prst="rect">
            <a:avLst/>
          </a:prstGeom>
          <a:noFill/>
        </p:spPr>
        <p:txBody>
          <a:bodyPr wrap="none" rtlCol="0">
            <a:spAutoFit/>
          </a:bodyPr>
          <a:lstStyle/>
          <a:p>
            <a:pPr marL="285750" indent="-285750">
              <a:buFont typeface="Arial"/>
              <a:buChar char="•"/>
            </a:pPr>
            <a:r>
              <a:rPr lang="en-US" dirty="0" smtClean="0"/>
              <a:t>There </a:t>
            </a:r>
            <a:r>
              <a:rPr lang="en-US" dirty="0"/>
              <a:t>does not exist a recognized representation for sketch data;</a:t>
            </a:r>
          </a:p>
          <a:p>
            <a:endParaRPr lang="en-US" dirty="0"/>
          </a:p>
          <a:p>
            <a:pPr marL="285750" indent="-285750">
              <a:buFont typeface="Arial"/>
              <a:buChar char="•"/>
            </a:pPr>
            <a:r>
              <a:rPr lang="en-US" dirty="0" smtClean="0"/>
              <a:t>Establishing </a:t>
            </a:r>
            <a:r>
              <a:rPr lang="en-US" dirty="0"/>
              <a:t>the matches from the sketch domain to the 3D shape domain or vice versa is </a:t>
            </a:r>
            <a:endParaRPr lang="en-US" dirty="0" smtClean="0"/>
          </a:p>
          <a:p>
            <a:r>
              <a:rPr lang="en-US" dirty="0" smtClean="0"/>
              <a:t>difficult</a:t>
            </a:r>
            <a:r>
              <a:rPr lang="en-US" dirty="0"/>
              <a:t>;</a:t>
            </a:r>
          </a:p>
          <a:p>
            <a:endParaRPr lang="en-US" dirty="0"/>
          </a:p>
          <a:p>
            <a:pPr marL="285750" indent="-285750">
              <a:buFont typeface="Arial"/>
              <a:buChar char="•"/>
            </a:pPr>
            <a:r>
              <a:rPr lang="en-US" dirty="0" smtClean="0"/>
              <a:t>Many </a:t>
            </a:r>
            <a:r>
              <a:rPr lang="en-US" dirty="0"/>
              <a:t>previous approaches that use 2D rendered projection images for representing 3D </a:t>
            </a:r>
            <a:endParaRPr lang="en-US" dirty="0" smtClean="0"/>
          </a:p>
          <a:p>
            <a:r>
              <a:rPr lang="en-US" dirty="0" smtClean="0"/>
              <a:t>shapes </a:t>
            </a:r>
            <a:r>
              <a:rPr lang="en-US" dirty="0"/>
              <a:t>suffer from the view variance and deformation problems.</a:t>
            </a:r>
          </a:p>
        </p:txBody>
      </p:sp>
    </p:spTree>
    <p:extLst>
      <p:ext uri="{BB962C8B-B14F-4D97-AF65-F5344CB8AC3E}">
        <p14:creationId xmlns:p14="http://schemas.microsoft.com/office/powerpoint/2010/main" val="1070325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a:t>
            </a:r>
            <a:endParaRPr lang="en-US" dirty="0"/>
          </a:p>
        </p:txBody>
      </p:sp>
      <p:pic>
        <p:nvPicPr>
          <p:cNvPr id="4" name="Picture 3"/>
          <p:cNvPicPr>
            <a:picLocks noChangeAspect="1"/>
          </p:cNvPicPr>
          <p:nvPr/>
        </p:nvPicPr>
        <p:blipFill>
          <a:blip r:embed="rId2"/>
          <a:stretch>
            <a:fillRect/>
          </a:stretch>
        </p:blipFill>
        <p:spPr>
          <a:xfrm>
            <a:off x="0" y="1612900"/>
            <a:ext cx="9144000" cy="3627527"/>
          </a:xfrm>
          <a:prstGeom prst="rect">
            <a:avLst/>
          </a:prstGeom>
        </p:spPr>
      </p:pic>
    </p:spTree>
    <p:extLst>
      <p:ext uri="{BB962C8B-B14F-4D97-AF65-F5344CB8AC3E}">
        <p14:creationId xmlns:p14="http://schemas.microsoft.com/office/powerpoint/2010/main" val="3850623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 y="1143000"/>
            <a:ext cx="8699500" cy="4971143"/>
          </a:xfrm>
          <a:prstGeom prst="rect">
            <a:avLst/>
          </a:prstGeom>
        </p:spPr>
      </p:pic>
    </p:spTree>
    <p:extLst>
      <p:ext uri="{BB962C8B-B14F-4D97-AF65-F5344CB8AC3E}">
        <p14:creationId xmlns:p14="http://schemas.microsoft.com/office/powerpoint/2010/main" val="4121414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57200"/>
            <a:ext cx="9144000" cy="5922898"/>
          </a:xfrm>
          <a:prstGeom prst="rect">
            <a:avLst/>
          </a:prstGeom>
        </p:spPr>
      </p:pic>
    </p:spTree>
    <p:extLst>
      <p:ext uri="{BB962C8B-B14F-4D97-AF65-F5344CB8AC3E}">
        <p14:creationId xmlns:p14="http://schemas.microsoft.com/office/powerpoint/2010/main" val="1527055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30200"/>
            <a:ext cx="9144000" cy="6175901"/>
          </a:xfrm>
          <a:prstGeom prst="rect">
            <a:avLst/>
          </a:prstGeom>
        </p:spPr>
      </p:pic>
    </p:spTree>
    <p:extLst>
      <p:ext uri="{BB962C8B-B14F-4D97-AF65-F5344CB8AC3E}">
        <p14:creationId xmlns:p14="http://schemas.microsoft.com/office/powerpoint/2010/main" val="146636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65200"/>
            <a:ext cx="9144000" cy="4911314"/>
          </a:xfrm>
          <a:prstGeom prst="rect">
            <a:avLst/>
          </a:prstGeom>
        </p:spPr>
      </p:pic>
    </p:spTree>
    <p:extLst>
      <p:ext uri="{BB962C8B-B14F-4D97-AF65-F5344CB8AC3E}">
        <p14:creationId xmlns:p14="http://schemas.microsoft.com/office/powerpoint/2010/main" val="3882877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a:t>
            </a:r>
            <a:endParaRPr lang="en-US" dirty="0"/>
          </a:p>
        </p:txBody>
      </p:sp>
      <p:pic>
        <p:nvPicPr>
          <p:cNvPr id="4" name="Picture 3"/>
          <p:cNvPicPr>
            <a:picLocks noChangeAspect="1"/>
          </p:cNvPicPr>
          <p:nvPr/>
        </p:nvPicPr>
        <p:blipFill>
          <a:blip r:embed="rId2"/>
          <a:stretch>
            <a:fillRect/>
          </a:stretch>
        </p:blipFill>
        <p:spPr>
          <a:xfrm>
            <a:off x="457200" y="1676400"/>
            <a:ext cx="8353852" cy="4833756"/>
          </a:xfrm>
          <a:prstGeom prst="rect">
            <a:avLst/>
          </a:prstGeom>
        </p:spPr>
      </p:pic>
    </p:spTree>
    <p:extLst>
      <p:ext uri="{BB962C8B-B14F-4D97-AF65-F5344CB8AC3E}">
        <p14:creationId xmlns:p14="http://schemas.microsoft.com/office/powerpoint/2010/main" val="568091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4800" dirty="0" smtClean="0"/>
              <a:t>Depth Image – Shape Retrieval</a:t>
            </a:r>
            <a:endParaRPr lang="en-US" sz="4800"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557791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76200"/>
            <a:ext cx="8229600" cy="1143000"/>
          </a:xfrm>
        </p:spPr>
        <p:txBody>
          <a:bodyPr/>
          <a:lstStyle/>
          <a:p>
            <a:pPr eaLnBrk="1" hangingPunct="1"/>
            <a:r>
              <a:rPr lang="en-US">
                <a:latin typeface="Calibri" charset="0"/>
              </a:rPr>
              <a:t>Overview of this course</a:t>
            </a:r>
          </a:p>
        </p:txBody>
      </p:sp>
      <p:sp>
        <p:nvSpPr>
          <p:cNvPr id="4" name="Rectangle 3"/>
          <p:cNvSpPr/>
          <p:nvPr/>
        </p:nvSpPr>
        <p:spPr>
          <a:xfrm>
            <a:off x="3124200" y="1447800"/>
            <a:ext cx="2514600" cy="6858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t>3D Computer Vision</a:t>
            </a:r>
          </a:p>
        </p:txBody>
      </p:sp>
      <p:sp>
        <p:nvSpPr>
          <p:cNvPr id="5" name="Rectangle 4"/>
          <p:cNvSpPr/>
          <p:nvPr/>
        </p:nvSpPr>
        <p:spPr>
          <a:xfrm>
            <a:off x="457200" y="3276600"/>
            <a:ext cx="2514600" cy="685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dirty="0"/>
              <a:t>Retrieval</a:t>
            </a:r>
          </a:p>
        </p:txBody>
      </p:sp>
      <p:sp>
        <p:nvSpPr>
          <p:cNvPr id="6" name="Rectangle 5"/>
          <p:cNvSpPr/>
          <p:nvPr/>
        </p:nvSpPr>
        <p:spPr>
          <a:xfrm>
            <a:off x="3124200" y="2362200"/>
            <a:ext cx="2514600" cy="6858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3D Shape Analysis</a:t>
            </a:r>
          </a:p>
        </p:txBody>
      </p:sp>
      <p:sp>
        <p:nvSpPr>
          <p:cNvPr id="7" name="Rectangle 6"/>
          <p:cNvSpPr/>
          <p:nvPr/>
        </p:nvSpPr>
        <p:spPr>
          <a:xfrm>
            <a:off x="3124200" y="3276600"/>
            <a:ext cx="2514600" cy="68580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a:t>Registration</a:t>
            </a:r>
          </a:p>
        </p:txBody>
      </p:sp>
      <p:sp>
        <p:nvSpPr>
          <p:cNvPr id="8" name="Rectangle 7"/>
          <p:cNvSpPr/>
          <p:nvPr/>
        </p:nvSpPr>
        <p:spPr>
          <a:xfrm>
            <a:off x="5943600" y="3276600"/>
            <a:ext cx="2514600" cy="685800"/>
          </a:xfrm>
          <a:prstGeom prst="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dirty="0"/>
              <a:t>Segmentation</a:t>
            </a:r>
          </a:p>
        </p:txBody>
      </p:sp>
      <p:sp>
        <p:nvSpPr>
          <p:cNvPr id="9" name="Rectangle 8"/>
          <p:cNvSpPr/>
          <p:nvPr/>
        </p:nvSpPr>
        <p:spPr>
          <a:xfrm>
            <a:off x="5029200" y="4495800"/>
            <a:ext cx="2743200" cy="685800"/>
          </a:xfrm>
          <a:prstGeom prst="rect">
            <a:avLst/>
          </a:prstGeom>
          <a:solidFill>
            <a:srgbClr val="FF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r>
              <a:rPr lang="en-US" dirty="0"/>
              <a:t>Data-driven Learning 3D Processing Techniques</a:t>
            </a:r>
          </a:p>
        </p:txBody>
      </p:sp>
      <p:sp>
        <p:nvSpPr>
          <p:cNvPr id="12" name="Rectangle 11"/>
          <p:cNvSpPr/>
          <p:nvPr/>
        </p:nvSpPr>
        <p:spPr>
          <a:xfrm>
            <a:off x="1524000" y="4495800"/>
            <a:ext cx="2743200" cy="685800"/>
          </a:xfrm>
          <a:prstGeom prst="rect">
            <a:avLst/>
          </a:prstGeom>
        </p:spPr>
        <p:style>
          <a:lnRef idx="1">
            <a:schemeClr val="accent4"/>
          </a:lnRef>
          <a:fillRef idx="3">
            <a:schemeClr val="accent4"/>
          </a:fillRef>
          <a:effectRef idx="2">
            <a:schemeClr val="accent4"/>
          </a:effectRef>
          <a:fontRef idx="minor">
            <a:schemeClr val="lt1"/>
          </a:fontRef>
        </p:style>
        <p:txBody>
          <a:bodyPr anchor="ctr"/>
          <a:lstStyle/>
          <a:p>
            <a:pPr algn="ctr">
              <a:defRPr/>
            </a:pPr>
            <a:r>
              <a:rPr lang="en-US" dirty="0"/>
              <a:t>Traditional 3D Processing Techniques</a:t>
            </a:r>
          </a:p>
        </p:txBody>
      </p:sp>
      <p:sp>
        <p:nvSpPr>
          <p:cNvPr id="13" name="Rectangle 12"/>
          <p:cNvSpPr/>
          <p:nvPr/>
        </p:nvSpPr>
        <p:spPr>
          <a:xfrm>
            <a:off x="457200" y="5943600"/>
            <a:ext cx="8001000" cy="6858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r>
              <a:rPr lang="en-US" dirty="0"/>
              <a:t>Final Projects in Data Driven 3D Shape Analysis</a:t>
            </a:r>
          </a:p>
        </p:txBody>
      </p:sp>
      <p:cxnSp>
        <p:nvCxnSpPr>
          <p:cNvPr id="15" name="Straight Arrow Connector 14"/>
          <p:cNvCxnSpPr>
            <a:stCxn id="12" idx="0"/>
            <a:endCxn id="5" idx="2"/>
          </p:cNvCxnSpPr>
          <p:nvPr/>
        </p:nvCxnSpPr>
        <p:spPr>
          <a:xfrm flipH="1" flipV="1">
            <a:off x="1714500" y="3962400"/>
            <a:ext cx="11811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2" idx="0"/>
            <a:endCxn id="7" idx="2"/>
          </p:cNvCxnSpPr>
          <p:nvPr/>
        </p:nvCxnSpPr>
        <p:spPr>
          <a:xfrm flipV="1">
            <a:off x="2895600" y="3962400"/>
            <a:ext cx="14859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2" idx="0"/>
            <a:endCxn id="8" idx="2"/>
          </p:cNvCxnSpPr>
          <p:nvPr/>
        </p:nvCxnSpPr>
        <p:spPr>
          <a:xfrm flipV="1">
            <a:off x="2895600" y="3962400"/>
            <a:ext cx="43053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5" idx="2"/>
          </p:cNvCxnSpPr>
          <p:nvPr/>
        </p:nvCxnSpPr>
        <p:spPr>
          <a:xfrm flipH="1" flipV="1">
            <a:off x="1714500" y="3962400"/>
            <a:ext cx="4686300" cy="533400"/>
          </a:xfrm>
          <a:prstGeom prst="straightConnector1">
            <a:avLst/>
          </a:prstGeom>
          <a:ln>
            <a:solidFill>
              <a:srgbClr val="FFFF00"/>
            </a:solidFill>
            <a:tailEnd type="arrow"/>
          </a:ln>
        </p:spPr>
        <p:style>
          <a:lnRef idx="2">
            <a:schemeClr val="accent6"/>
          </a:lnRef>
          <a:fillRef idx="0">
            <a:schemeClr val="accent6"/>
          </a:fillRef>
          <a:effectRef idx="1">
            <a:schemeClr val="accent6"/>
          </a:effectRef>
          <a:fontRef idx="minor">
            <a:schemeClr val="tx1"/>
          </a:fontRef>
        </p:style>
      </p:cxnSp>
      <p:cxnSp>
        <p:nvCxnSpPr>
          <p:cNvPr id="25" name="Straight Arrow Connector 24"/>
          <p:cNvCxnSpPr>
            <a:stCxn id="9" idx="0"/>
            <a:endCxn id="7" idx="2"/>
          </p:cNvCxnSpPr>
          <p:nvPr/>
        </p:nvCxnSpPr>
        <p:spPr>
          <a:xfrm flipH="1" flipV="1">
            <a:off x="4381500" y="3962400"/>
            <a:ext cx="2019300" cy="533400"/>
          </a:xfrm>
          <a:prstGeom prst="straightConnector1">
            <a:avLst/>
          </a:prstGeom>
          <a:ln>
            <a:solidFill>
              <a:srgbClr val="FFFF00"/>
            </a:solidFill>
            <a:tailEnd type="arrow"/>
          </a:ln>
        </p:spPr>
        <p:style>
          <a:lnRef idx="2">
            <a:schemeClr val="accent6"/>
          </a:lnRef>
          <a:fillRef idx="0">
            <a:schemeClr val="accent6"/>
          </a:fillRef>
          <a:effectRef idx="1">
            <a:schemeClr val="accent6"/>
          </a:effectRef>
          <a:fontRef idx="minor">
            <a:schemeClr val="tx1"/>
          </a:fontRef>
        </p:style>
      </p:cxnSp>
      <p:cxnSp>
        <p:nvCxnSpPr>
          <p:cNvPr id="28" name="Straight Arrow Connector 27"/>
          <p:cNvCxnSpPr>
            <a:stCxn id="9" idx="0"/>
            <a:endCxn id="8" idx="2"/>
          </p:cNvCxnSpPr>
          <p:nvPr/>
        </p:nvCxnSpPr>
        <p:spPr>
          <a:xfrm flipV="1">
            <a:off x="6400800" y="3962400"/>
            <a:ext cx="800100" cy="533400"/>
          </a:xfrm>
          <a:prstGeom prst="straightConnector1">
            <a:avLst/>
          </a:prstGeom>
          <a:ln>
            <a:solidFill>
              <a:srgbClr val="FFFF00"/>
            </a:solidFill>
            <a:tailEnd type="arrow"/>
          </a:ln>
        </p:spPr>
        <p:style>
          <a:lnRef idx="2">
            <a:schemeClr val="accent6"/>
          </a:lnRef>
          <a:fillRef idx="0">
            <a:schemeClr val="accent6"/>
          </a:fillRef>
          <a:effectRef idx="1">
            <a:schemeClr val="accent6"/>
          </a:effectRef>
          <a:fontRef idx="minor">
            <a:schemeClr val="tx1"/>
          </a:fontRef>
        </p:style>
      </p:cxnSp>
      <p:sp>
        <p:nvSpPr>
          <p:cNvPr id="31" name="Rectangle 30"/>
          <p:cNvSpPr/>
          <p:nvPr/>
        </p:nvSpPr>
        <p:spPr>
          <a:xfrm>
            <a:off x="381000" y="1371600"/>
            <a:ext cx="8153400" cy="3962400"/>
          </a:xfrm>
          <a:prstGeom prst="rect">
            <a:avLst/>
          </a:prstGeom>
          <a:gradFill flip="none" rotWithShape="1">
            <a:gsLst>
              <a:gs pos="0">
                <a:schemeClr val="accent1">
                  <a:shade val="51000"/>
                  <a:satMod val="130000"/>
                  <a:alpha val="33000"/>
                </a:schemeClr>
              </a:gs>
              <a:gs pos="80000">
                <a:schemeClr val="accent1">
                  <a:shade val="93000"/>
                  <a:satMod val="130000"/>
                  <a:alpha val="33000"/>
                </a:schemeClr>
              </a:gs>
              <a:gs pos="100000">
                <a:schemeClr val="accent1">
                  <a:shade val="94000"/>
                  <a:satMod val="135000"/>
                  <a:alpha val="33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Down Arrow 31"/>
          <p:cNvSpPr/>
          <p:nvPr/>
        </p:nvSpPr>
        <p:spPr>
          <a:xfrm>
            <a:off x="1981200" y="5410200"/>
            <a:ext cx="381000" cy="5334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Down Arrow 32"/>
          <p:cNvSpPr/>
          <p:nvPr/>
        </p:nvSpPr>
        <p:spPr>
          <a:xfrm>
            <a:off x="4343400" y="5410200"/>
            <a:ext cx="381000" cy="5334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 name="Down Arrow 33"/>
          <p:cNvSpPr/>
          <p:nvPr/>
        </p:nvSpPr>
        <p:spPr>
          <a:xfrm>
            <a:off x="6858000" y="5410200"/>
            <a:ext cx="381000" cy="5334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Down Arrow 34"/>
          <p:cNvSpPr/>
          <p:nvPr/>
        </p:nvSpPr>
        <p:spPr>
          <a:xfrm>
            <a:off x="4267200" y="2057400"/>
            <a:ext cx="228600" cy="3048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8" name="Straight Arrow Connector 37"/>
          <p:cNvCxnSpPr>
            <a:stCxn id="6" idx="2"/>
            <a:endCxn id="5" idx="0"/>
          </p:cNvCxnSpPr>
          <p:nvPr/>
        </p:nvCxnSpPr>
        <p:spPr>
          <a:xfrm flipH="1">
            <a:off x="1714500" y="3048000"/>
            <a:ext cx="26670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8" idx="0"/>
          </p:cNvCxnSpPr>
          <p:nvPr/>
        </p:nvCxnSpPr>
        <p:spPr>
          <a:xfrm>
            <a:off x="4343400" y="3048000"/>
            <a:ext cx="2857500" cy="228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360863" y="3041650"/>
            <a:ext cx="0" cy="2603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71022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3600" dirty="0" smtClean="0"/>
              <a:t>Depth Image-based 3D Model </a:t>
            </a:r>
            <a:r>
              <a:rPr lang="en-US" sz="3600" dirty="0"/>
              <a:t>R</a:t>
            </a:r>
            <a:r>
              <a:rPr lang="en-US" sz="3600" dirty="0" smtClean="0"/>
              <a:t>etrieval</a:t>
            </a:r>
          </a:p>
          <a:p>
            <a:r>
              <a:rPr lang="en-US" sz="3600" dirty="0" smtClean="0"/>
              <a:t>Pairwise Neural Network</a:t>
            </a:r>
          </a:p>
          <a:p>
            <a:r>
              <a:rPr lang="en-US" sz="3600" dirty="0" smtClean="0"/>
              <a:t>Metric Learning </a:t>
            </a:r>
            <a:r>
              <a:rPr lang="en-US" sz="3600" dirty="0"/>
              <a:t>N</a:t>
            </a:r>
            <a:r>
              <a:rPr lang="en-US" sz="3600" dirty="0" smtClean="0"/>
              <a:t>etwork</a:t>
            </a:r>
          </a:p>
          <a:p>
            <a:r>
              <a:rPr lang="en-US" sz="3600" dirty="0" smtClean="0"/>
              <a:t>Experimental Result</a:t>
            </a:r>
            <a:endParaRPr lang="en-US" sz="3600" dirty="0"/>
          </a:p>
        </p:txBody>
      </p:sp>
    </p:spTree>
    <p:extLst>
      <p:ext uri="{BB962C8B-B14F-4D97-AF65-F5344CB8AC3E}">
        <p14:creationId xmlns:p14="http://schemas.microsoft.com/office/powerpoint/2010/main" val="40973681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Depth </a:t>
            </a:r>
            <a:r>
              <a:rPr lang="en-US" sz="4400" dirty="0" smtClean="0"/>
              <a:t>Image-based </a:t>
            </a:r>
            <a:r>
              <a:rPr lang="en-US" sz="4400" dirty="0"/>
              <a:t>3D Model Retrieval</a:t>
            </a:r>
          </a:p>
        </p:txBody>
      </p:sp>
      <p:sp>
        <p:nvSpPr>
          <p:cNvPr id="3" name="Content Placeholder 2"/>
          <p:cNvSpPr>
            <a:spLocks noGrp="1"/>
          </p:cNvSpPr>
          <p:nvPr>
            <p:ph idx="1"/>
          </p:nvPr>
        </p:nvSpPr>
        <p:spPr/>
        <p:txBody>
          <a:bodyPr/>
          <a:lstStyle/>
          <a:p>
            <a:pPr algn="just"/>
            <a:r>
              <a:rPr lang="en-US" dirty="0" smtClean="0"/>
              <a:t>Depth Image -- an </a:t>
            </a:r>
            <a:r>
              <a:rPr lang="en-US" dirty="0"/>
              <a:t>image or image channel that contains information relating to the distance of the surfaces of scene objects from a </a:t>
            </a:r>
            <a:r>
              <a:rPr lang="en-US" dirty="0" smtClean="0"/>
              <a:t>viewpoint </a:t>
            </a:r>
            <a:r>
              <a:rPr lang="en-US" baseline="30000" dirty="0" smtClean="0"/>
              <a:t>1</a:t>
            </a:r>
            <a:r>
              <a:rPr lang="en-US" dirty="0" smtClean="0"/>
              <a:t> . </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027" y="3216727"/>
            <a:ext cx="5972175" cy="2857500"/>
          </a:xfrm>
          <a:prstGeom prst="rect">
            <a:avLst/>
          </a:prstGeom>
        </p:spPr>
      </p:pic>
      <p:sp>
        <p:nvSpPr>
          <p:cNvPr id="5" name="TextBox 4"/>
          <p:cNvSpPr txBox="1"/>
          <p:nvPr/>
        </p:nvSpPr>
        <p:spPr>
          <a:xfrm>
            <a:off x="1069522" y="6154545"/>
            <a:ext cx="6221186" cy="369332"/>
          </a:xfrm>
          <a:prstGeom prst="rect">
            <a:avLst/>
          </a:prstGeom>
          <a:noFill/>
        </p:spPr>
        <p:txBody>
          <a:bodyPr wrap="square" rtlCol="0">
            <a:spAutoFit/>
          </a:bodyPr>
          <a:lstStyle/>
          <a:p>
            <a:pPr algn="ctr"/>
            <a:r>
              <a:rPr lang="en-US" dirty="0"/>
              <a:t> Nearer surfaces are darker; further surfaces are lighter. </a:t>
            </a:r>
          </a:p>
        </p:txBody>
      </p:sp>
    </p:spTree>
    <p:extLst>
      <p:ext uri="{BB962C8B-B14F-4D97-AF65-F5344CB8AC3E}">
        <p14:creationId xmlns:p14="http://schemas.microsoft.com/office/powerpoint/2010/main" val="21438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Depth </a:t>
            </a:r>
            <a:r>
              <a:rPr lang="en-US" sz="4000" dirty="0" smtClean="0"/>
              <a:t>Image-based </a:t>
            </a:r>
            <a:r>
              <a:rPr lang="en-US" sz="4000" dirty="0"/>
              <a:t>3D Model Retrieval</a:t>
            </a:r>
            <a:endParaRPr lang="en-US" dirty="0"/>
          </a:p>
        </p:txBody>
      </p:sp>
      <p:sp>
        <p:nvSpPr>
          <p:cNvPr id="3" name="Content Placeholder 2"/>
          <p:cNvSpPr>
            <a:spLocks noGrp="1"/>
          </p:cNvSpPr>
          <p:nvPr>
            <p:ph idx="1"/>
          </p:nvPr>
        </p:nvSpPr>
        <p:spPr>
          <a:xfrm>
            <a:off x="827485" y="2052919"/>
            <a:ext cx="2879102" cy="4195481"/>
          </a:xfrm>
        </p:spPr>
        <p:txBody>
          <a:bodyPr>
            <a:normAutofit fontScale="77500" lnSpcReduction="20000"/>
          </a:bodyPr>
          <a:lstStyle/>
          <a:p>
            <a:r>
              <a:rPr lang="en-US" dirty="0" smtClean="0"/>
              <a:t>Depth Image-based 3D Model Retrieval</a:t>
            </a:r>
          </a:p>
          <a:p>
            <a:pPr lvl="1">
              <a:buFont typeface="Arial" panose="020B0604020202020204" pitchFamily="34" charset="0"/>
              <a:buChar char="•"/>
            </a:pPr>
            <a:r>
              <a:rPr lang="en-US" dirty="0" smtClean="0"/>
              <a:t>Take depth image as queries </a:t>
            </a:r>
          </a:p>
          <a:p>
            <a:pPr lvl="1">
              <a:buFont typeface="Arial" panose="020B0604020202020204" pitchFamily="34" charset="0"/>
              <a:buChar char="•"/>
            </a:pPr>
            <a:r>
              <a:rPr lang="en-US" dirty="0" smtClean="0"/>
              <a:t>Aim to get some 3D models from dataset, which are relevant to the queries</a:t>
            </a:r>
          </a:p>
          <a:p>
            <a:pPr marL="0" indent="0">
              <a:buNone/>
            </a:pP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325" y="1869647"/>
            <a:ext cx="4177524" cy="4562023"/>
          </a:xfrm>
          <a:prstGeom prst="rect">
            <a:avLst/>
          </a:prstGeom>
        </p:spPr>
      </p:pic>
    </p:spTree>
    <p:extLst>
      <p:ext uri="{BB962C8B-B14F-4D97-AF65-F5344CB8AC3E}">
        <p14:creationId xmlns:p14="http://schemas.microsoft.com/office/powerpoint/2010/main" val="17776649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10628" y="796378"/>
            <a:ext cx="8470114" cy="5602358"/>
          </a:xfrm>
          <a:prstGeom prst="rect">
            <a:avLst/>
          </a:prstGeom>
        </p:spPr>
      </p:pic>
    </p:spTree>
    <p:extLst>
      <p:ext uri="{BB962C8B-B14F-4D97-AF65-F5344CB8AC3E}">
        <p14:creationId xmlns:p14="http://schemas.microsoft.com/office/powerpoint/2010/main" val="38702181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build an effective neural network system</a:t>
            </a:r>
            <a:endParaRPr lang="en-US" dirty="0"/>
          </a:p>
        </p:txBody>
      </p:sp>
      <p:sp>
        <p:nvSpPr>
          <p:cNvPr id="3" name="Content Placeholder 2"/>
          <p:cNvSpPr>
            <a:spLocks noGrp="1"/>
          </p:cNvSpPr>
          <p:nvPr>
            <p:ph idx="1"/>
          </p:nvPr>
        </p:nvSpPr>
        <p:spPr>
          <a:xfrm>
            <a:off x="827484" y="2052919"/>
            <a:ext cx="2756638" cy="4195481"/>
          </a:xfrm>
        </p:spPr>
        <p:txBody>
          <a:bodyPr/>
          <a:lstStyle/>
          <a:p>
            <a:r>
              <a:rPr lang="en-US" dirty="0"/>
              <a:t>Pairwise Neural </a:t>
            </a:r>
            <a:r>
              <a:rPr lang="en-US" dirty="0" smtClean="0"/>
              <a:t>Network </a:t>
            </a:r>
            <a:r>
              <a:rPr lang="en-US" baseline="30000" dirty="0" smtClean="0"/>
              <a:t>6</a:t>
            </a:r>
            <a:endParaRPr lang="en-US" dirty="0"/>
          </a:p>
        </p:txBody>
      </p:sp>
      <p:sp>
        <p:nvSpPr>
          <p:cNvPr id="4" name="Content Placeholder 2"/>
          <p:cNvSpPr txBox="1">
            <a:spLocks/>
          </p:cNvSpPr>
          <p:nvPr/>
        </p:nvSpPr>
        <p:spPr>
          <a:xfrm>
            <a:off x="4934121" y="2052919"/>
            <a:ext cx="2756638"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Metric Learning Network</a:t>
            </a:r>
          </a:p>
          <a:p>
            <a:pPr marL="0" indent="0">
              <a:buFont typeface="Wingdings 3" charset="2"/>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255" y="2571751"/>
            <a:ext cx="2239095" cy="40385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013" y="2571751"/>
            <a:ext cx="3414713" cy="4044459"/>
          </a:xfrm>
          <a:prstGeom prst="rect">
            <a:avLst/>
          </a:prstGeom>
        </p:spPr>
      </p:pic>
    </p:spTree>
    <p:extLst>
      <p:ext uri="{BB962C8B-B14F-4D97-AF65-F5344CB8AC3E}">
        <p14:creationId xmlns:p14="http://schemas.microsoft.com/office/powerpoint/2010/main" val="40689621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Pairwise Neural </a:t>
            </a:r>
            <a:r>
              <a:rPr lang="en-US" dirty="0" smtClean="0"/>
              <a:t>Network</a:t>
            </a:r>
            <a:endParaRPr lang="en-US" dirty="0"/>
          </a:p>
        </p:txBody>
      </p:sp>
      <p:sp>
        <p:nvSpPr>
          <p:cNvPr id="3" name="Content Placeholder 2"/>
          <p:cNvSpPr>
            <a:spLocks noGrp="1"/>
          </p:cNvSpPr>
          <p:nvPr>
            <p:ph idx="1"/>
          </p:nvPr>
        </p:nvSpPr>
        <p:spPr>
          <a:xfrm>
            <a:off x="827484" y="2052919"/>
            <a:ext cx="5008960" cy="4195481"/>
          </a:xfrm>
        </p:spPr>
        <p:txBody>
          <a:bodyPr>
            <a:normAutofit/>
          </a:bodyPr>
          <a:lstStyle/>
          <a:p>
            <a:r>
              <a:rPr lang="en-US" dirty="0" smtClean="0"/>
              <a:t>Independently optimize two discriminative neural networks while connecting both networks at their target layers</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036" y="2052919"/>
            <a:ext cx="2421326" cy="4367285"/>
          </a:xfrm>
          <a:prstGeom prst="rect">
            <a:avLst/>
          </a:prstGeom>
        </p:spPr>
      </p:pic>
    </p:spTree>
    <p:extLst>
      <p:ext uri="{BB962C8B-B14F-4D97-AF65-F5344CB8AC3E}">
        <p14:creationId xmlns:p14="http://schemas.microsoft.com/office/powerpoint/2010/main" val="1787588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Pairwise Neural </a:t>
            </a:r>
            <a:r>
              <a:rPr lang="en-US" dirty="0" smtClean="0"/>
              <a:t>Network</a:t>
            </a:r>
            <a:endParaRPr lang="en-US" dirty="0"/>
          </a:p>
        </p:txBody>
      </p:sp>
      <p:sp>
        <p:nvSpPr>
          <p:cNvPr id="3" name="Content Placeholder 2"/>
          <p:cNvSpPr>
            <a:spLocks noGrp="1"/>
          </p:cNvSpPr>
          <p:nvPr>
            <p:ph idx="1"/>
          </p:nvPr>
        </p:nvSpPr>
        <p:spPr>
          <a:xfrm>
            <a:off x="827484" y="2052919"/>
            <a:ext cx="5008960" cy="4195481"/>
          </a:xfrm>
        </p:spPr>
        <p:txBody>
          <a:bodyPr>
            <a:normAutofit fontScale="92500" lnSpcReduction="10000"/>
          </a:bodyPr>
          <a:lstStyle/>
          <a:p>
            <a:r>
              <a:rPr lang="en-US" dirty="0" smtClean="0"/>
              <a:t>Independently optimize two discriminative neural networks while connecting both networks at their target layers</a:t>
            </a:r>
          </a:p>
          <a:p>
            <a:pPr lvl="1">
              <a:buFont typeface="Arial" panose="020B0604020202020204" pitchFamily="34" charset="0"/>
              <a:buChar char="•"/>
            </a:pPr>
            <a:r>
              <a:rPr lang="en-US" dirty="0" smtClean="0"/>
              <a:t>Exploit two 3-layer neural networks based on depth features (</a:t>
            </a:r>
            <a:r>
              <a:rPr lang="en-US" dirty="0" err="1" smtClean="0"/>
              <a:t>ScSPM</a:t>
            </a:r>
            <a:r>
              <a:rPr lang="en-US" dirty="0" smtClean="0"/>
              <a:t>) and 3D model features (LD-SIFT) respectively</a:t>
            </a:r>
          </a:p>
          <a:p>
            <a:pPr marL="0" indent="0">
              <a:buNone/>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036" y="2052919"/>
            <a:ext cx="2421326" cy="4367285"/>
          </a:xfrm>
          <a:prstGeom prst="rect">
            <a:avLst/>
          </a:prstGeom>
        </p:spPr>
      </p:pic>
    </p:spTree>
    <p:extLst>
      <p:ext uri="{BB962C8B-B14F-4D97-AF65-F5344CB8AC3E}">
        <p14:creationId xmlns:p14="http://schemas.microsoft.com/office/powerpoint/2010/main" val="9755129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596901"/>
            <a:ext cx="9144000" cy="5662483"/>
          </a:xfrm>
          <a:prstGeom prst="rect">
            <a:avLst/>
          </a:prstGeom>
        </p:spPr>
      </p:pic>
    </p:spTree>
    <p:extLst>
      <p:ext uri="{BB962C8B-B14F-4D97-AF65-F5344CB8AC3E}">
        <p14:creationId xmlns:p14="http://schemas.microsoft.com/office/powerpoint/2010/main" val="154852341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406401"/>
            <a:ext cx="9144000" cy="6041861"/>
          </a:xfrm>
          <a:prstGeom prst="rect">
            <a:avLst/>
          </a:prstGeom>
        </p:spPr>
      </p:pic>
    </p:spTree>
    <p:extLst>
      <p:ext uri="{BB962C8B-B14F-4D97-AF65-F5344CB8AC3E}">
        <p14:creationId xmlns:p14="http://schemas.microsoft.com/office/powerpoint/2010/main" val="287370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457200"/>
            <a:ext cx="9144000" cy="6293758"/>
          </a:xfrm>
          <a:prstGeom prst="rect">
            <a:avLst/>
          </a:prstGeom>
        </p:spPr>
      </p:pic>
    </p:spTree>
    <p:extLst>
      <p:ext uri="{BB962C8B-B14F-4D97-AF65-F5344CB8AC3E}">
        <p14:creationId xmlns:p14="http://schemas.microsoft.com/office/powerpoint/2010/main" val="16349365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Content</a:t>
            </a:r>
            <a:endParaRPr lang="en-US" dirty="0"/>
          </a:p>
        </p:txBody>
      </p:sp>
      <p:sp>
        <p:nvSpPr>
          <p:cNvPr id="3" name="Content Placeholder 2"/>
          <p:cNvSpPr>
            <a:spLocks noGrp="1"/>
          </p:cNvSpPr>
          <p:nvPr>
            <p:ph idx="1"/>
          </p:nvPr>
        </p:nvSpPr>
        <p:spPr/>
        <p:txBody>
          <a:bodyPr/>
          <a:lstStyle/>
          <a:p>
            <a:r>
              <a:rPr lang="en-US" dirty="0" smtClean="0">
                <a:solidFill>
                  <a:srgbClr val="FF0000"/>
                </a:solidFill>
              </a:rPr>
              <a:t>Visual Data in Different Domains</a:t>
            </a:r>
          </a:p>
          <a:p>
            <a:r>
              <a:rPr lang="en-US" dirty="0" smtClean="0"/>
              <a:t>Visual Feature Extraction </a:t>
            </a:r>
          </a:p>
          <a:p>
            <a:r>
              <a:rPr lang="en-US" dirty="0" smtClean="0"/>
              <a:t>Deep Cross-domain Model</a:t>
            </a:r>
          </a:p>
        </p:txBody>
      </p:sp>
    </p:spTree>
    <p:extLst>
      <p:ext uri="{BB962C8B-B14F-4D97-AF65-F5344CB8AC3E}">
        <p14:creationId xmlns:p14="http://schemas.microsoft.com/office/powerpoint/2010/main" val="117556810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1143000"/>
          </a:xfrm>
        </p:spPr>
        <p:txBody>
          <a:bodyPr/>
          <a:lstStyle/>
          <a:p>
            <a:r>
              <a:rPr lang="en-US" dirty="0"/>
              <a:t>Pairwise Neural </a:t>
            </a:r>
            <a:r>
              <a:rPr lang="en-US" dirty="0" smtClean="0"/>
              <a:t>Network</a:t>
            </a:r>
            <a:endParaRPr lang="en-US" dirty="0"/>
          </a:p>
        </p:txBody>
      </p:sp>
      <p:sp>
        <p:nvSpPr>
          <p:cNvPr id="3" name="Content Placeholder 2"/>
          <p:cNvSpPr>
            <a:spLocks noGrp="1"/>
          </p:cNvSpPr>
          <p:nvPr>
            <p:ph idx="1"/>
          </p:nvPr>
        </p:nvSpPr>
        <p:spPr>
          <a:xfrm>
            <a:off x="827485" y="2052919"/>
            <a:ext cx="4675052" cy="4367285"/>
          </a:xfrm>
        </p:spPr>
        <p:txBody>
          <a:bodyPr>
            <a:normAutofit fontScale="55000" lnSpcReduction="20000"/>
          </a:bodyPr>
          <a:lstStyle/>
          <a:p>
            <a:r>
              <a:rPr lang="en-US" dirty="0" smtClean="0"/>
              <a:t>Independently optimize two discriminative neural networks while connecting both networks at their target layers</a:t>
            </a:r>
          </a:p>
          <a:p>
            <a:pPr lvl="1">
              <a:buFont typeface="Arial" panose="020B0604020202020204" pitchFamily="34" charset="0"/>
              <a:buChar char="•"/>
            </a:pPr>
            <a:r>
              <a:rPr lang="en-US" dirty="0" smtClean="0"/>
              <a:t>Exploit two 3-layer neural networks based on depth features (</a:t>
            </a:r>
            <a:r>
              <a:rPr lang="en-US" dirty="0" err="1" smtClean="0"/>
              <a:t>ScSPM</a:t>
            </a:r>
            <a:r>
              <a:rPr lang="en-US" dirty="0" smtClean="0"/>
              <a:t>) and 3D model features (LD-SIFT) respectively</a:t>
            </a:r>
          </a:p>
          <a:p>
            <a:pPr lvl="1">
              <a:buFont typeface="Arial" panose="020B0604020202020204" pitchFamily="34" charset="0"/>
              <a:buChar char="•"/>
            </a:pPr>
            <a:r>
              <a:rPr lang="en-US" dirty="0" smtClean="0"/>
              <a:t>Assign unique and identical values at the target layers for data of the same class</a:t>
            </a:r>
          </a:p>
          <a:p>
            <a:r>
              <a:rPr lang="en-US" dirty="0" smtClean="0"/>
              <a:t>Apply popular </a:t>
            </a:r>
            <a:r>
              <a:rPr lang="en-US" dirty="0" err="1" smtClean="0"/>
              <a:t>backpropagation</a:t>
            </a:r>
            <a:r>
              <a:rPr lang="en-US" dirty="0" smtClean="0"/>
              <a:t> to optimize each term in the objective function </a:t>
            </a:r>
          </a:p>
          <a:p>
            <a:r>
              <a:rPr lang="en-US" dirty="0" smtClean="0"/>
              <a:t>Once the neural networks are trained, the outputs of the </a:t>
            </a:r>
            <a:r>
              <a:rPr lang="en-US" b="1" dirty="0" smtClean="0"/>
              <a:t>hidden layer </a:t>
            </a:r>
            <a:r>
              <a:rPr lang="en-US" dirty="0" smtClean="0"/>
              <a:t>are discriminative and used as the representations when depth features and 3D model features pass through the networks</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036" y="2052919"/>
            <a:ext cx="2421326" cy="4367285"/>
          </a:xfrm>
          <a:prstGeom prst="rect">
            <a:avLst/>
          </a:prstGeom>
        </p:spPr>
      </p:pic>
    </p:spTree>
    <p:extLst>
      <p:ext uri="{BB962C8B-B14F-4D97-AF65-F5344CB8AC3E}">
        <p14:creationId xmlns:p14="http://schemas.microsoft.com/office/powerpoint/2010/main" val="132805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Pairwise Neural Network</a:t>
            </a:r>
          </a:p>
        </p:txBody>
      </p:sp>
      <p:pic>
        <p:nvPicPr>
          <p:cNvPr id="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2085" y="1853248"/>
            <a:ext cx="6020259" cy="4195762"/>
          </a:xfrm>
        </p:spPr>
      </p:pic>
    </p:spTree>
    <p:extLst>
      <p:ext uri="{BB962C8B-B14F-4D97-AF65-F5344CB8AC3E}">
        <p14:creationId xmlns:p14="http://schemas.microsoft.com/office/powerpoint/2010/main" val="203288941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Pairwise Neural Network</a:t>
            </a:r>
          </a:p>
        </p:txBody>
      </p:sp>
      <p:sp>
        <p:nvSpPr>
          <p:cNvPr id="3" name="Content Placeholder 2"/>
          <p:cNvSpPr>
            <a:spLocks noGrp="1"/>
          </p:cNvSpPr>
          <p:nvPr>
            <p:ph idx="1"/>
          </p:nvPr>
        </p:nvSpPr>
        <p:spPr/>
        <p:txBody>
          <a:bodyPr/>
          <a:lstStyle/>
          <a:p>
            <a:r>
              <a:rPr lang="en-US" dirty="0" smtClean="0"/>
              <a:t>The structure is novel, but performance is not very outstanding </a:t>
            </a:r>
          </a:p>
          <a:p>
            <a:pPr marL="0" indent="0">
              <a:buNone/>
            </a:pPr>
            <a:endParaRPr lang="en-US" dirty="0"/>
          </a:p>
        </p:txBody>
      </p:sp>
      <p:sp>
        <p:nvSpPr>
          <p:cNvPr id="5" name="Rectangle 4"/>
          <p:cNvSpPr/>
          <p:nvPr/>
        </p:nvSpPr>
        <p:spPr>
          <a:xfrm>
            <a:off x="607455" y="3119752"/>
            <a:ext cx="7380483" cy="923330"/>
          </a:xfrm>
          <a:prstGeom prst="rect">
            <a:avLst/>
          </a:prstGeom>
          <a:noFill/>
        </p:spPr>
        <p:txBody>
          <a:bodyPr wrap="none" lIns="91440" tIns="45720" rIns="91440" bIns="45720">
            <a:spAutoFit/>
          </a:bodyPr>
          <a:lstStyle/>
          <a:p>
            <a:pPr algn="ctr"/>
            <a:r>
              <a:rPr lang="en-US" sz="5400" b="1" dirty="0" smtClean="0">
                <a:ln w="0"/>
                <a:solidFill>
                  <a:schemeClr val="accent1"/>
                </a:solidFill>
                <a:effectLst>
                  <a:outerShdw blurRad="38100" dist="25400" dir="5400000" algn="ctr" rotWithShape="0">
                    <a:srgbClr val="6E747A">
                      <a:alpha val="43000"/>
                    </a:srgbClr>
                  </a:outerShdw>
                </a:effectLst>
              </a:rPr>
              <a:t>Metric Learning Network</a:t>
            </a:r>
            <a:endParaRPr lang="en-US" sz="5400" b="1"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338892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355601"/>
            <a:ext cx="9144000" cy="6122997"/>
          </a:xfrm>
          <a:prstGeom prst="rect">
            <a:avLst/>
          </a:prstGeom>
        </p:spPr>
      </p:pic>
    </p:spTree>
    <p:extLst>
      <p:ext uri="{BB962C8B-B14F-4D97-AF65-F5344CB8AC3E}">
        <p14:creationId xmlns:p14="http://schemas.microsoft.com/office/powerpoint/2010/main" val="385791920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625" y="0"/>
            <a:ext cx="9045759" cy="6858000"/>
          </a:xfrm>
          <a:prstGeom prst="rect">
            <a:avLst/>
          </a:prstGeom>
        </p:spPr>
      </p:pic>
    </p:spTree>
    <p:extLst>
      <p:ext uri="{BB962C8B-B14F-4D97-AF65-F5344CB8AC3E}">
        <p14:creationId xmlns:p14="http://schemas.microsoft.com/office/powerpoint/2010/main" val="191015500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09883" y="358278"/>
            <a:ext cx="8732308" cy="6499723"/>
          </a:xfrm>
          <a:prstGeom prst="rect">
            <a:avLst/>
          </a:prstGeom>
        </p:spPr>
      </p:pic>
    </p:spTree>
    <p:extLst>
      <p:ext uri="{BB962C8B-B14F-4D97-AF65-F5344CB8AC3E}">
        <p14:creationId xmlns:p14="http://schemas.microsoft.com/office/powerpoint/2010/main" val="13174904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114300"/>
            <a:ext cx="9144000" cy="6613742"/>
          </a:xfrm>
          <a:prstGeom prst="rect">
            <a:avLst/>
          </a:prstGeom>
        </p:spPr>
      </p:pic>
    </p:spTree>
    <p:extLst>
      <p:ext uri="{BB962C8B-B14F-4D97-AF65-F5344CB8AC3E}">
        <p14:creationId xmlns:p14="http://schemas.microsoft.com/office/powerpoint/2010/main" val="107774987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9144000" cy="6852356"/>
          </a:xfrm>
          <a:prstGeom prst="rect">
            <a:avLst/>
          </a:prstGeom>
        </p:spPr>
      </p:pic>
    </p:spTree>
    <p:extLst>
      <p:ext uri="{BB962C8B-B14F-4D97-AF65-F5344CB8AC3E}">
        <p14:creationId xmlns:p14="http://schemas.microsoft.com/office/powerpoint/2010/main" val="40737946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Metric Learning Network</a:t>
            </a:r>
            <a:endParaRPr lang="en-US" dirty="0"/>
          </a:p>
        </p:txBody>
      </p:sp>
      <p:sp>
        <p:nvSpPr>
          <p:cNvPr id="3" name="Content Placeholder 2"/>
          <p:cNvSpPr>
            <a:spLocks noGrp="1"/>
          </p:cNvSpPr>
          <p:nvPr>
            <p:ph idx="1"/>
          </p:nvPr>
        </p:nvSpPr>
        <p:spPr>
          <a:xfrm>
            <a:off x="827484" y="2052919"/>
            <a:ext cx="3718390" cy="4195481"/>
          </a:xfrm>
        </p:spPr>
        <p:txBody>
          <a:bodyPr>
            <a:normAutofit fontScale="85000" lnSpcReduction="20000"/>
          </a:bodyPr>
          <a:lstStyle/>
          <a:p>
            <a:r>
              <a:rPr lang="en-US" dirty="0"/>
              <a:t>Once the neural networks are trained, the outputs of the </a:t>
            </a:r>
            <a:r>
              <a:rPr lang="en-US" b="1" dirty="0" smtClean="0"/>
              <a:t>Target </a:t>
            </a:r>
            <a:r>
              <a:rPr lang="en-US" b="1" dirty="0"/>
              <a:t>layer </a:t>
            </a:r>
            <a:r>
              <a:rPr lang="en-US" dirty="0" smtClean="0"/>
              <a:t>are </a:t>
            </a:r>
            <a:r>
              <a:rPr lang="en-US" dirty="0"/>
              <a:t>used as the </a:t>
            </a:r>
            <a:r>
              <a:rPr lang="en-US" dirty="0" smtClean="0"/>
              <a:t>encoded features for depth images and 3D models. </a:t>
            </a:r>
          </a:p>
          <a:p>
            <a:r>
              <a:rPr lang="en-US" dirty="0" smtClean="0"/>
              <a:t>Retrieve relevant 3D models based on the encoded features</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796" y="2052919"/>
            <a:ext cx="4071938" cy="3686175"/>
          </a:xfrm>
          <a:prstGeom prst="rect">
            <a:avLst/>
          </a:prstGeom>
        </p:spPr>
      </p:pic>
    </p:spTree>
    <p:extLst>
      <p:ext uri="{BB962C8B-B14F-4D97-AF65-F5344CB8AC3E}">
        <p14:creationId xmlns:p14="http://schemas.microsoft.com/office/powerpoint/2010/main" val="14133197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Pairwise Neural Network VS Metric </a:t>
            </a:r>
            <a:r>
              <a:rPr lang="en-US" sz="4000" dirty="0"/>
              <a:t>Learning Network</a:t>
            </a:r>
            <a:endParaRPr lang="en-US" b="1" dirty="0"/>
          </a:p>
        </p:txBody>
      </p:sp>
      <p:sp>
        <p:nvSpPr>
          <p:cNvPr id="3" name="Content Placeholder 2"/>
          <p:cNvSpPr>
            <a:spLocks noGrp="1"/>
          </p:cNvSpPr>
          <p:nvPr>
            <p:ph idx="1"/>
          </p:nvPr>
        </p:nvSpPr>
        <p:spPr>
          <a:xfrm>
            <a:off x="827484" y="2052919"/>
            <a:ext cx="3159953" cy="4195481"/>
          </a:xfrm>
        </p:spPr>
        <p:txBody>
          <a:bodyPr>
            <a:normAutofit fontScale="70000" lnSpcReduction="20000"/>
          </a:bodyPr>
          <a:lstStyle/>
          <a:p>
            <a:r>
              <a:rPr lang="en-US" dirty="0" smtClean="0"/>
              <a:t>For Pairwise Neural Network</a:t>
            </a:r>
          </a:p>
          <a:p>
            <a:pPr lvl="1">
              <a:buFont typeface="Arial" panose="020B0604020202020204" pitchFamily="34" charset="0"/>
              <a:buChar char="•"/>
            </a:pPr>
            <a:r>
              <a:rPr lang="en-US" dirty="0" smtClean="0"/>
              <a:t>Assign identical target value for data from same category and train two neural network independently </a:t>
            </a:r>
          </a:p>
          <a:p>
            <a:pPr lvl="1">
              <a:buFont typeface="Arial" panose="020B0604020202020204" pitchFamily="34" charset="0"/>
              <a:buChar char="•"/>
            </a:pPr>
            <a:r>
              <a:rPr lang="en-US" dirty="0" smtClean="0"/>
              <a:t>Consider within-class difference </a:t>
            </a:r>
          </a:p>
          <a:p>
            <a:pPr lvl="1">
              <a:buFont typeface="Arial" panose="020B0604020202020204" pitchFamily="34" charset="0"/>
              <a:buChar char="•"/>
            </a:pPr>
            <a:r>
              <a:rPr lang="en-US" dirty="0" smtClean="0"/>
              <a:t>Once trained, use output value of the </a:t>
            </a:r>
            <a:r>
              <a:rPr lang="en-US" b="1" dirty="0" smtClean="0"/>
              <a:t>Hidden</a:t>
            </a:r>
            <a:r>
              <a:rPr lang="en-US" dirty="0" smtClean="0"/>
              <a:t> layer as representation</a:t>
            </a:r>
            <a:endParaRPr lang="en-US" dirty="0"/>
          </a:p>
        </p:txBody>
      </p:sp>
      <p:sp>
        <p:nvSpPr>
          <p:cNvPr id="4" name="Content Placeholder 2"/>
          <p:cNvSpPr txBox="1">
            <a:spLocks/>
          </p:cNvSpPr>
          <p:nvPr/>
        </p:nvSpPr>
        <p:spPr>
          <a:xfrm>
            <a:off x="4703887" y="2052919"/>
            <a:ext cx="3159953" cy="419548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smtClean="0"/>
              <a:t>For Metric Learning Network</a:t>
            </a:r>
          </a:p>
          <a:p>
            <a:pPr lvl="1">
              <a:buFont typeface="Arial" panose="020B0604020202020204" pitchFamily="34" charset="0"/>
              <a:buChar char="•"/>
            </a:pPr>
            <a:r>
              <a:rPr lang="en-US" dirty="0" smtClean="0"/>
              <a:t>Define object function based on both output values from the target layer and train two neural network dependently</a:t>
            </a:r>
          </a:p>
          <a:p>
            <a:pPr lvl="1">
              <a:buFont typeface="Arial" panose="020B0604020202020204" pitchFamily="34" charset="0"/>
              <a:buChar char="•"/>
            </a:pPr>
            <a:r>
              <a:rPr lang="en-US" dirty="0" smtClean="0"/>
              <a:t>Take </a:t>
            </a:r>
            <a:r>
              <a:rPr lang="en-US" dirty="0"/>
              <a:t>within-class difference</a:t>
            </a:r>
            <a:r>
              <a:rPr lang="en-US" dirty="0" smtClean="0"/>
              <a:t> and between-class difference into consideration</a:t>
            </a:r>
          </a:p>
          <a:p>
            <a:pPr lvl="1">
              <a:buFont typeface="Arial" panose="020B0604020202020204" pitchFamily="34" charset="0"/>
              <a:buChar char="•"/>
            </a:pPr>
            <a:r>
              <a:rPr lang="en-US" dirty="0"/>
              <a:t>Once trained, use output value of the </a:t>
            </a:r>
            <a:r>
              <a:rPr lang="en-US" b="1" dirty="0" smtClean="0"/>
              <a:t>Target</a:t>
            </a:r>
            <a:r>
              <a:rPr lang="en-US" dirty="0" smtClean="0"/>
              <a:t> </a:t>
            </a:r>
            <a:r>
              <a:rPr lang="en-US" dirty="0"/>
              <a:t>layer as </a:t>
            </a:r>
            <a:r>
              <a:rPr lang="en-US" dirty="0" smtClean="0"/>
              <a:t>representation</a:t>
            </a:r>
            <a:endParaRPr lang="en-US" dirty="0"/>
          </a:p>
        </p:txBody>
      </p:sp>
    </p:spTree>
    <p:extLst>
      <p:ext uri="{BB962C8B-B14F-4D97-AF65-F5344CB8AC3E}">
        <p14:creationId xmlns:p14="http://schemas.microsoft.com/office/powerpoint/2010/main" val="1639805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243620" cy="461665"/>
          </a:xfrm>
          <a:prstGeom prst="rect">
            <a:avLst/>
          </a:prstGeom>
          <a:noFill/>
        </p:spPr>
        <p:txBody>
          <a:bodyPr wrap="none" rtlCol="0">
            <a:spAutoFit/>
          </a:bodyPr>
          <a:lstStyle/>
          <a:p>
            <a:r>
              <a:rPr lang="en-US" sz="2400" dirty="0" smtClean="0"/>
              <a:t>Visual Data in Different Domains</a:t>
            </a:r>
            <a:endParaRPr lang="en-US" sz="2400" dirty="0"/>
          </a:p>
        </p:txBody>
      </p:sp>
      <p:pic>
        <p:nvPicPr>
          <p:cNvPr id="8" name="Picture 7"/>
          <p:cNvPicPr>
            <a:picLocks noChangeAspect="1"/>
          </p:cNvPicPr>
          <p:nvPr/>
        </p:nvPicPr>
        <p:blipFill>
          <a:blip r:embed="rId2"/>
          <a:stretch>
            <a:fillRect/>
          </a:stretch>
        </p:blipFill>
        <p:spPr>
          <a:xfrm>
            <a:off x="152400" y="1752600"/>
            <a:ext cx="8763000" cy="1708837"/>
          </a:xfrm>
          <a:prstGeom prst="rect">
            <a:avLst/>
          </a:prstGeom>
        </p:spPr>
      </p:pic>
      <p:pic>
        <p:nvPicPr>
          <p:cNvPr id="9" name="Picture 8"/>
          <p:cNvPicPr>
            <a:picLocks noChangeAspect="1"/>
          </p:cNvPicPr>
          <p:nvPr/>
        </p:nvPicPr>
        <p:blipFill>
          <a:blip r:embed="rId3"/>
          <a:stretch>
            <a:fillRect/>
          </a:stretch>
        </p:blipFill>
        <p:spPr>
          <a:xfrm>
            <a:off x="3657600" y="4495800"/>
            <a:ext cx="2179940" cy="1526469"/>
          </a:xfrm>
          <a:prstGeom prst="rect">
            <a:avLst/>
          </a:prstGeom>
          <a:ln>
            <a:solidFill>
              <a:schemeClr val="tx1"/>
            </a:solidFill>
          </a:ln>
        </p:spPr>
      </p:pic>
      <p:sp>
        <p:nvSpPr>
          <p:cNvPr id="10" name="TextBox 9"/>
          <p:cNvSpPr txBox="1"/>
          <p:nvPr/>
        </p:nvSpPr>
        <p:spPr>
          <a:xfrm>
            <a:off x="762000" y="1371600"/>
            <a:ext cx="761296" cy="369332"/>
          </a:xfrm>
          <a:prstGeom prst="rect">
            <a:avLst/>
          </a:prstGeom>
          <a:noFill/>
        </p:spPr>
        <p:txBody>
          <a:bodyPr wrap="none" rtlCol="0">
            <a:spAutoFit/>
          </a:bodyPr>
          <a:lstStyle/>
          <a:p>
            <a:r>
              <a:rPr lang="en-US" dirty="0" smtClean="0"/>
              <a:t>Image</a:t>
            </a:r>
            <a:endParaRPr lang="en-US" dirty="0"/>
          </a:p>
        </p:txBody>
      </p:sp>
      <p:sp>
        <p:nvSpPr>
          <p:cNvPr id="11" name="TextBox 10"/>
          <p:cNvSpPr txBox="1"/>
          <p:nvPr/>
        </p:nvSpPr>
        <p:spPr>
          <a:xfrm>
            <a:off x="3124200" y="1371600"/>
            <a:ext cx="1408709" cy="369332"/>
          </a:xfrm>
          <a:prstGeom prst="rect">
            <a:avLst/>
          </a:prstGeom>
          <a:noFill/>
        </p:spPr>
        <p:txBody>
          <a:bodyPr wrap="none" rtlCol="0">
            <a:spAutoFit/>
          </a:bodyPr>
          <a:lstStyle/>
          <a:p>
            <a:r>
              <a:rPr lang="en-US" dirty="0" smtClean="0"/>
              <a:t>Depth-Image</a:t>
            </a:r>
            <a:endParaRPr lang="en-US" dirty="0"/>
          </a:p>
        </p:txBody>
      </p:sp>
      <p:sp>
        <p:nvSpPr>
          <p:cNvPr id="12" name="TextBox 11"/>
          <p:cNvSpPr txBox="1"/>
          <p:nvPr/>
        </p:nvSpPr>
        <p:spPr>
          <a:xfrm>
            <a:off x="7391400" y="1371600"/>
            <a:ext cx="1069899" cy="369332"/>
          </a:xfrm>
          <a:prstGeom prst="rect">
            <a:avLst/>
          </a:prstGeom>
          <a:noFill/>
        </p:spPr>
        <p:txBody>
          <a:bodyPr wrap="none" rtlCol="0">
            <a:spAutoFit/>
          </a:bodyPr>
          <a:lstStyle/>
          <a:p>
            <a:r>
              <a:rPr lang="en-US" dirty="0" smtClean="0"/>
              <a:t>3D Shape</a:t>
            </a:r>
            <a:endParaRPr lang="en-US" dirty="0"/>
          </a:p>
        </p:txBody>
      </p:sp>
      <p:sp>
        <p:nvSpPr>
          <p:cNvPr id="13" name="TextBox 12"/>
          <p:cNvSpPr txBox="1"/>
          <p:nvPr/>
        </p:nvSpPr>
        <p:spPr>
          <a:xfrm>
            <a:off x="4419600" y="4114800"/>
            <a:ext cx="806719" cy="369332"/>
          </a:xfrm>
          <a:prstGeom prst="rect">
            <a:avLst/>
          </a:prstGeom>
          <a:noFill/>
        </p:spPr>
        <p:txBody>
          <a:bodyPr wrap="none" rtlCol="0">
            <a:spAutoFit/>
          </a:bodyPr>
          <a:lstStyle/>
          <a:p>
            <a:r>
              <a:rPr lang="en-US" dirty="0" smtClean="0"/>
              <a:t>Sketch</a:t>
            </a:r>
            <a:endParaRPr lang="en-US" dirty="0"/>
          </a:p>
        </p:txBody>
      </p:sp>
      <p:sp>
        <p:nvSpPr>
          <p:cNvPr id="14" name="TextBox 13"/>
          <p:cNvSpPr txBox="1"/>
          <p:nvPr/>
        </p:nvSpPr>
        <p:spPr>
          <a:xfrm>
            <a:off x="5257800" y="1371600"/>
            <a:ext cx="1408709" cy="369332"/>
          </a:xfrm>
          <a:prstGeom prst="rect">
            <a:avLst/>
          </a:prstGeom>
          <a:noFill/>
        </p:spPr>
        <p:txBody>
          <a:bodyPr wrap="none" rtlCol="0">
            <a:spAutoFit/>
          </a:bodyPr>
          <a:lstStyle/>
          <a:p>
            <a:r>
              <a:rPr lang="en-US" dirty="0" smtClean="0"/>
              <a:t>Depth-Image</a:t>
            </a:r>
            <a:endParaRPr lang="en-US" dirty="0"/>
          </a:p>
        </p:txBody>
      </p:sp>
    </p:spTree>
    <p:extLst>
      <p:ext uri="{BB962C8B-B14F-4D97-AF65-F5344CB8AC3E}">
        <p14:creationId xmlns:p14="http://schemas.microsoft.com/office/powerpoint/2010/main" val="1397248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a:t>
            </a:r>
            <a:endParaRPr lang="en-US" dirty="0"/>
          </a:p>
        </p:txBody>
      </p:sp>
      <p:sp>
        <p:nvSpPr>
          <p:cNvPr id="3" name="Content Placeholder 2"/>
          <p:cNvSpPr>
            <a:spLocks noGrp="1"/>
          </p:cNvSpPr>
          <p:nvPr>
            <p:ph idx="1"/>
          </p:nvPr>
        </p:nvSpPr>
        <p:spPr>
          <a:xfrm>
            <a:off x="827485" y="2052919"/>
            <a:ext cx="3262823" cy="4195481"/>
          </a:xfrm>
        </p:spPr>
        <p:txBody>
          <a:bodyPr>
            <a:normAutofit fontScale="62500" lnSpcReduction="20000"/>
          </a:bodyPr>
          <a:lstStyle/>
          <a:p>
            <a:r>
              <a:rPr lang="en-US" dirty="0" smtClean="0"/>
              <a:t>NYU Depth V2 dataset </a:t>
            </a:r>
            <a:r>
              <a:rPr lang="en-US" baseline="30000" dirty="0" smtClean="0"/>
              <a:t>5</a:t>
            </a:r>
            <a:r>
              <a:rPr lang="en-US" dirty="0" smtClean="0"/>
              <a:t> (Depth image dataset): contains frames of video sequences in a variety of indoor scenes, from where objects in depth images are extracted as queries in our experiments. </a:t>
            </a:r>
          </a:p>
          <a:p>
            <a:r>
              <a:rPr lang="en-US" dirty="0" smtClean="0"/>
              <a:t>3D model dataset: constructed by selecting 3D models in corresponding categories from the large-scale extended SHREC 2014 benchmark </a:t>
            </a:r>
            <a:r>
              <a:rPr lang="en-US" baseline="30000" dirty="0" smtClean="0"/>
              <a:t>4 </a:t>
            </a: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0307" y="1566536"/>
            <a:ext cx="4723635" cy="4915906"/>
          </a:xfrm>
          <a:prstGeom prst="rect">
            <a:avLst/>
          </a:prstGeom>
        </p:spPr>
      </p:pic>
    </p:spTree>
    <p:extLst>
      <p:ext uri="{BB962C8B-B14F-4D97-AF65-F5344CB8AC3E}">
        <p14:creationId xmlns:p14="http://schemas.microsoft.com/office/powerpoint/2010/main" val="17526056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b="6404"/>
          <a:stretch/>
        </p:blipFill>
        <p:spPr>
          <a:xfrm>
            <a:off x="0" y="152401"/>
            <a:ext cx="9144000" cy="6111007"/>
          </a:xfrm>
          <a:prstGeom prst="rect">
            <a:avLst/>
          </a:prstGeom>
        </p:spPr>
      </p:pic>
    </p:spTree>
    <p:extLst>
      <p:ext uri="{BB962C8B-B14F-4D97-AF65-F5344CB8AC3E}">
        <p14:creationId xmlns:p14="http://schemas.microsoft.com/office/powerpoint/2010/main" val="50986647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133600"/>
            <a:ext cx="8229600" cy="1143000"/>
          </a:xfrm>
        </p:spPr>
        <p:txBody>
          <a:bodyPr>
            <a:normAutofit fontScale="90000"/>
          </a:bodyPr>
          <a:lstStyle/>
          <a:p>
            <a:r>
              <a:rPr lang="en-US" dirty="0" smtClean="0"/>
              <a:t>Deep Model for Image-Shape Joint Embedding</a:t>
            </a:r>
            <a:endParaRPr lang="en-US" dirty="0"/>
          </a:p>
        </p:txBody>
      </p:sp>
      <p:sp>
        <p:nvSpPr>
          <p:cNvPr id="4" name="TextBox 3"/>
          <p:cNvSpPr txBox="1"/>
          <p:nvPr/>
        </p:nvSpPr>
        <p:spPr>
          <a:xfrm>
            <a:off x="304800" y="6096000"/>
            <a:ext cx="7766519" cy="646331"/>
          </a:xfrm>
          <a:prstGeom prst="rect">
            <a:avLst/>
          </a:prstGeom>
          <a:noFill/>
        </p:spPr>
        <p:txBody>
          <a:bodyPr wrap="none" rtlCol="0">
            <a:spAutoFit/>
          </a:bodyPr>
          <a:lstStyle/>
          <a:p>
            <a:r>
              <a:rPr lang="en-US" dirty="0" smtClean="0"/>
              <a:t>Note: The following slides about the image and shape embedding are referred </a:t>
            </a:r>
            <a:r>
              <a:rPr lang="en-US" dirty="0"/>
              <a:t>to  </a:t>
            </a:r>
            <a:endParaRPr lang="en-US" dirty="0" smtClean="0"/>
          </a:p>
          <a:p>
            <a:r>
              <a:rPr lang="en-US" dirty="0" smtClean="0"/>
              <a:t>https</a:t>
            </a:r>
            <a:r>
              <a:rPr lang="en-US" dirty="0"/>
              <a:t>://</a:t>
            </a:r>
            <a:r>
              <a:rPr lang="en-US" dirty="0" err="1"/>
              <a:t>shapenet.cs.stanford.edu</a:t>
            </a:r>
            <a:r>
              <a:rPr lang="en-US" dirty="0"/>
              <a:t>/projects/</a:t>
            </a:r>
            <a:r>
              <a:rPr lang="en-US" dirty="0" err="1"/>
              <a:t>JointEmbedding</a:t>
            </a:r>
            <a:r>
              <a:rPr lang="en-US" dirty="0"/>
              <a:t>/</a:t>
            </a:r>
          </a:p>
        </p:txBody>
      </p:sp>
    </p:spTree>
    <p:extLst>
      <p:ext uri="{BB962C8B-B14F-4D97-AF65-F5344CB8AC3E}">
        <p14:creationId xmlns:p14="http://schemas.microsoft.com/office/powerpoint/2010/main" val="1868964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7500"/>
            <a:ext cx="9144000" cy="6212336"/>
          </a:xfrm>
          <a:prstGeom prst="rect">
            <a:avLst/>
          </a:prstGeom>
        </p:spPr>
      </p:pic>
      <p:sp>
        <p:nvSpPr>
          <p:cNvPr id="3" name="TextBox 2"/>
          <p:cNvSpPr txBox="1"/>
          <p:nvPr/>
        </p:nvSpPr>
        <p:spPr>
          <a:xfrm>
            <a:off x="76200" y="3200400"/>
            <a:ext cx="824715" cy="461665"/>
          </a:xfrm>
          <a:prstGeom prst="rect">
            <a:avLst/>
          </a:prstGeom>
          <a:noFill/>
        </p:spPr>
        <p:txBody>
          <a:bodyPr wrap="none" rtlCol="0">
            <a:spAutoFit/>
          </a:bodyPr>
          <a:lstStyle/>
          <a:p>
            <a:r>
              <a:rPr lang="en-US" sz="2400" dirty="0" smtClean="0"/>
              <a:t>Task:</a:t>
            </a:r>
            <a:endParaRPr lang="en-US" sz="2400" dirty="0"/>
          </a:p>
        </p:txBody>
      </p:sp>
    </p:spTree>
    <p:extLst>
      <p:ext uri="{BB962C8B-B14F-4D97-AF65-F5344CB8AC3E}">
        <p14:creationId xmlns:p14="http://schemas.microsoft.com/office/powerpoint/2010/main" val="135910379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928" y="381000"/>
            <a:ext cx="9140536" cy="1325563"/>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altLang="zh-CN" sz="3600" dirty="0" smtClean="0"/>
              <a:t>Image based Shape Retrieval</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8" y="1371600"/>
            <a:ext cx="9144000" cy="4608093"/>
          </a:xfrm>
          <a:prstGeom prst="rect">
            <a:avLst/>
          </a:prstGeom>
        </p:spPr>
      </p:pic>
    </p:spTree>
    <p:extLst>
      <p:ext uri="{BB962C8B-B14F-4D97-AF65-F5344CB8AC3E}">
        <p14:creationId xmlns:p14="http://schemas.microsoft.com/office/powerpoint/2010/main" val="414548778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928" y="381000"/>
            <a:ext cx="9140536" cy="1325563"/>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altLang="zh-CN" sz="3600" dirty="0" smtClean="0"/>
              <a:t>Shape based Image Retrieval</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71600"/>
            <a:ext cx="9144000" cy="4976037"/>
          </a:xfrm>
          <a:prstGeom prst="rect">
            <a:avLst/>
          </a:prstGeom>
        </p:spPr>
      </p:pic>
    </p:spTree>
    <p:extLst>
      <p:ext uri="{BB962C8B-B14F-4D97-AF65-F5344CB8AC3E}">
        <p14:creationId xmlns:p14="http://schemas.microsoft.com/office/powerpoint/2010/main" val="227880602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928" y="381000"/>
            <a:ext cx="9140536" cy="1325563"/>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altLang="zh-CN" sz="3600" dirty="0" smtClean="0"/>
              <a:t>Cross-View Image Retrieval</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03099"/>
            <a:ext cx="9144000" cy="3811468"/>
          </a:xfrm>
          <a:prstGeom prst="rect">
            <a:avLst/>
          </a:prstGeom>
        </p:spPr>
      </p:pic>
    </p:spTree>
    <p:extLst>
      <p:ext uri="{BB962C8B-B14F-4D97-AF65-F5344CB8AC3E}">
        <p14:creationId xmlns:p14="http://schemas.microsoft.com/office/powerpoint/2010/main" val="348496873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7600" y="3200400"/>
            <a:ext cx="2514600" cy="1676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Deep Neural Network</a:t>
            </a:r>
            <a:endParaRPr lang="en-US" dirty="0"/>
          </a:p>
        </p:txBody>
      </p:sp>
      <p:sp>
        <p:nvSpPr>
          <p:cNvPr id="3" name="Oval 2"/>
          <p:cNvSpPr/>
          <p:nvPr/>
        </p:nvSpPr>
        <p:spPr>
          <a:xfrm>
            <a:off x="381000" y="2438400"/>
            <a:ext cx="2209800" cy="335280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Image</a:t>
            </a:r>
            <a:endParaRPr lang="en-US" dirty="0"/>
          </a:p>
        </p:txBody>
      </p:sp>
      <p:sp>
        <p:nvSpPr>
          <p:cNvPr id="4" name="Oval 3"/>
          <p:cNvSpPr/>
          <p:nvPr/>
        </p:nvSpPr>
        <p:spPr>
          <a:xfrm>
            <a:off x="6858000" y="2438400"/>
            <a:ext cx="2209800" cy="335280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Shape</a:t>
            </a:r>
            <a:endParaRPr lang="en-US" dirty="0"/>
          </a:p>
        </p:txBody>
      </p:sp>
      <p:sp>
        <p:nvSpPr>
          <p:cNvPr id="5" name="Rectangle 4"/>
          <p:cNvSpPr/>
          <p:nvPr/>
        </p:nvSpPr>
        <p:spPr>
          <a:xfrm>
            <a:off x="2819400" y="457200"/>
            <a:ext cx="4343400"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Embedding Space</a:t>
            </a:r>
            <a:endParaRPr lang="en-US" dirty="0"/>
          </a:p>
        </p:txBody>
      </p:sp>
      <p:sp>
        <p:nvSpPr>
          <p:cNvPr id="6" name="Bent-Up Arrow 5"/>
          <p:cNvSpPr/>
          <p:nvPr/>
        </p:nvSpPr>
        <p:spPr>
          <a:xfrm rot="16200000">
            <a:off x="6896100" y="1333500"/>
            <a:ext cx="1447800" cy="762000"/>
          </a:xfrm>
          <a:prstGeom prst="bentUp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7" name="Right Arrow 6"/>
          <p:cNvSpPr/>
          <p:nvPr/>
        </p:nvSpPr>
        <p:spPr>
          <a:xfrm>
            <a:off x="2667000" y="3962400"/>
            <a:ext cx="914400" cy="2286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8" name="Right Arrow 7"/>
          <p:cNvSpPr/>
          <p:nvPr/>
        </p:nvSpPr>
        <p:spPr>
          <a:xfrm rot="16200000">
            <a:off x="4248150" y="2228850"/>
            <a:ext cx="1409700" cy="30480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9" name="Rectangle 8"/>
          <p:cNvSpPr/>
          <p:nvPr/>
        </p:nvSpPr>
        <p:spPr>
          <a:xfrm>
            <a:off x="228600" y="1981200"/>
            <a:ext cx="6248400" cy="4038600"/>
          </a:xfrm>
          <a:prstGeom prst="rect">
            <a:avLst/>
          </a:prstGeom>
          <a:solidFill>
            <a:schemeClr val="accent2">
              <a:alpha val="11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667000" y="2057400"/>
            <a:ext cx="945353" cy="369332"/>
          </a:xfrm>
          <a:prstGeom prst="rect">
            <a:avLst/>
          </a:prstGeom>
          <a:noFill/>
        </p:spPr>
        <p:txBody>
          <a:bodyPr wrap="none" rtlCol="0">
            <a:spAutoFit/>
          </a:bodyPr>
          <a:lstStyle/>
          <a:p>
            <a:r>
              <a:rPr lang="en-US" dirty="0" smtClean="0"/>
              <a:t>Training </a:t>
            </a:r>
            <a:endParaRPr lang="en-US" dirty="0"/>
          </a:p>
        </p:txBody>
      </p:sp>
      <p:sp>
        <p:nvSpPr>
          <p:cNvPr id="12" name="TextBox 11"/>
          <p:cNvSpPr txBox="1"/>
          <p:nvPr/>
        </p:nvSpPr>
        <p:spPr>
          <a:xfrm>
            <a:off x="76200" y="76200"/>
            <a:ext cx="2791562" cy="369332"/>
          </a:xfrm>
          <a:prstGeom prst="rect">
            <a:avLst/>
          </a:prstGeom>
          <a:noFill/>
        </p:spPr>
        <p:txBody>
          <a:bodyPr wrap="none" rtlCol="0">
            <a:spAutoFit/>
          </a:bodyPr>
          <a:lstStyle/>
          <a:p>
            <a:r>
              <a:rPr lang="en-US" dirty="0" smtClean="0"/>
              <a:t>Pipeline of Joint embedding</a:t>
            </a:r>
            <a:endParaRPr lang="en-US" dirty="0"/>
          </a:p>
        </p:txBody>
      </p:sp>
    </p:spTree>
    <p:extLst>
      <p:ext uri="{BB962C8B-B14F-4D97-AF65-F5344CB8AC3E}">
        <p14:creationId xmlns:p14="http://schemas.microsoft.com/office/powerpoint/2010/main" val="943621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1371600"/>
            <a:ext cx="8366393" cy="2062103"/>
          </a:xfrm>
          <a:prstGeom prst="rect">
            <a:avLst/>
          </a:prstGeom>
          <a:noFill/>
        </p:spPr>
        <p:txBody>
          <a:bodyPr wrap="none" rtlCol="0">
            <a:spAutoFit/>
          </a:bodyPr>
          <a:lstStyle/>
          <a:p>
            <a:pPr marL="342900" indent="-342900">
              <a:buFont typeface="Arial"/>
              <a:buChar char="•"/>
            </a:pPr>
            <a:r>
              <a:rPr lang="en-US" sz="3200" dirty="0" smtClean="0"/>
              <a:t>3D Shape Descriptor Extractor</a:t>
            </a:r>
          </a:p>
          <a:p>
            <a:pPr marL="342900" indent="-342900">
              <a:buFont typeface="Arial"/>
              <a:buChar char="•"/>
            </a:pPr>
            <a:r>
              <a:rPr lang="en-US" sz="3200" dirty="0" smtClean="0"/>
              <a:t>Manifold learning for 3D Shape Embedding</a:t>
            </a:r>
          </a:p>
          <a:p>
            <a:pPr marL="342900" indent="-342900">
              <a:buFont typeface="Arial"/>
              <a:buChar char="•"/>
            </a:pPr>
            <a:r>
              <a:rPr lang="en-US" sz="3200" dirty="0" smtClean="0"/>
              <a:t>Deep neural network for mapping image to the</a:t>
            </a:r>
          </a:p>
          <a:p>
            <a:r>
              <a:rPr lang="en-US" sz="3200" dirty="0" smtClean="0"/>
              <a:t>    embedded space </a:t>
            </a:r>
            <a:endParaRPr lang="en-US" sz="3200" dirty="0"/>
          </a:p>
        </p:txBody>
      </p:sp>
      <p:sp>
        <p:nvSpPr>
          <p:cNvPr id="3" name="TextBox 2"/>
          <p:cNvSpPr txBox="1"/>
          <p:nvPr/>
        </p:nvSpPr>
        <p:spPr>
          <a:xfrm>
            <a:off x="0" y="24761"/>
            <a:ext cx="1290588" cy="369332"/>
          </a:xfrm>
          <a:prstGeom prst="rect">
            <a:avLst/>
          </a:prstGeom>
          <a:noFill/>
        </p:spPr>
        <p:txBody>
          <a:bodyPr wrap="none" rtlCol="0">
            <a:spAutoFit/>
          </a:bodyPr>
          <a:lstStyle/>
          <a:p>
            <a:r>
              <a:rPr lang="en-US" dirty="0" smtClean="0"/>
              <a:t>Main Steps:</a:t>
            </a:r>
            <a:endParaRPr lang="en-US" dirty="0"/>
          </a:p>
        </p:txBody>
      </p:sp>
    </p:spTree>
    <p:extLst>
      <p:ext uri="{BB962C8B-B14F-4D97-AF65-F5344CB8AC3E}">
        <p14:creationId xmlns:p14="http://schemas.microsoft.com/office/powerpoint/2010/main" val="3870156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99" y="11281"/>
            <a:ext cx="3103546" cy="369332"/>
          </a:xfrm>
          <a:prstGeom prst="rect">
            <a:avLst/>
          </a:prstGeom>
          <a:noFill/>
        </p:spPr>
        <p:txBody>
          <a:bodyPr wrap="none" rtlCol="0">
            <a:spAutoFit/>
          </a:bodyPr>
          <a:lstStyle/>
          <a:p>
            <a:r>
              <a:rPr lang="en-US" dirty="0" smtClean="0"/>
              <a:t>3D Shape Descriptor Extraction </a:t>
            </a:r>
            <a:endParaRPr lang="en-US" dirty="0"/>
          </a:p>
        </p:txBody>
      </p:sp>
      <p:grpSp>
        <p:nvGrpSpPr>
          <p:cNvPr id="3" name="Group 2"/>
          <p:cNvGrpSpPr/>
          <p:nvPr/>
        </p:nvGrpSpPr>
        <p:grpSpPr>
          <a:xfrm>
            <a:off x="1600200" y="914400"/>
            <a:ext cx="6096000" cy="5105400"/>
            <a:chOff x="228600" y="304800"/>
            <a:chExt cx="7791450" cy="6330950"/>
          </a:xfrm>
        </p:grpSpPr>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2112963"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889873">
              <a:off x="228600" y="2514600"/>
              <a:ext cx="2112963"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2975352">
              <a:off x="464344" y="4679156"/>
              <a:ext cx="2114550"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33400"/>
              <a:ext cx="291465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514600"/>
              <a:ext cx="2914650"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732338"/>
              <a:ext cx="2914650"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Arrow 9"/>
            <p:cNvSpPr/>
            <p:nvPr/>
          </p:nvSpPr>
          <p:spPr>
            <a:xfrm>
              <a:off x="2892425" y="1204913"/>
              <a:ext cx="1908175" cy="166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11" name="Right Arrow 10"/>
            <p:cNvSpPr/>
            <p:nvPr/>
          </p:nvSpPr>
          <p:spPr>
            <a:xfrm>
              <a:off x="2892425" y="3059113"/>
              <a:ext cx="1908175" cy="16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sp>
          <p:nvSpPr>
            <p:cNvPr id="12" name="Right Arrow 11"/>
            <p:cNvSpPr/>
            <p:nvPr/>
          </p:nvSpPr>
          <p:spPr>
            <a:xfrm>
              <a:off x="2892425" y="5227638"/>
              <a:ext cx="1908175" cy="1666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rgbClr val="FFFFFF"/>
                </a:solidFill>
                <a:latin typeface="Calibri" charset="0"/>
                <a:ea typeface="ＭＳ Ｐゴシック" charset="0"/>
              </a:endParaRPr>
            </a:p>
          </p:txBody>
        </p:sp>
      </p:grpSp>
    </p:spTree>
    <p:extLst>
      <p:ext uri="{BB962C8B-B14F-4D97-AF65-F5344CB8AC3E}">
        <p14:creationId xmlns:p14="http://schemas.microsoft.com/office/powerpoint/2010/main" val="165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a:t>
            </a:r>
            <a:endParaRPr lang="en-US" dirty="0"/>
          </a:p>
        </p:txBody>
      </p:sp>
      <p:pic>
        <p:nvPicPr>
          <p:cNvPr id="4" name="Picture 3"/>
          <p:cNvPicPr>
            <a:picLocks noChangeAspect="1"/>
          </p:cNvPicPr>
          <p:nvPr/>
        </p:nvPicPr>
        <p:blipFill rotWithShape="1">
          <a:blip r:embed="rId3"/>
          <a:srcRect r="74632"/>
          <a:stretch/>
        </p:blipFill>
        <p:spPr>
          <a:xfrm>
            <a:off x="152400" y="2057400"/>
            <a:ext cx="2223021" cy="1708837"/>
          </a:xfrm>
          <a:prstGeom prst="rect">
            <a:avLst/>
          </a:prstGeom>
        </p:spPr>
      </p:pic>
      <p:sp>
        <p:nvSpPr>
          <p:cNvPr id="5" name="TextBox 4"/>
          <p:cNvSpPr txBox="1"/>
          <p:nvPr/>
        </p:nvSpPr>
        <p:spPr>
          <a:xfrm>
            <a:off x="2819400" y="2057400"/>
            <a:ext cx="4724400" cy="1754327"/>
          </a:xfrm>
          <a:prstGeom prst="rect">
            <a:avLst/>
          </a:prstGeom>
          <a:noFill/>
        </p:spPr>
        <p:txBody>
          <a:bodyPr wrap="square" rtlCol="0">
            <a:spAutoFit/>
          </a:bodyPr>
          <a:lstStyle/>
          <a:p>
            <a:r>
              <a:rPr lang="en-US" dirty="0"/>
              <a:t>A digital image is a numeric representation of (normally binary) a two-dimensional image. </a:t>
            </a:r>
            <a:endParaRPr lang="en-US" dirty="0" smtClean="0"/>
          </a:p>
          <a:p>
            <a:r>
              <a:rPr lang="en-US" dirty="0" smtClean="0"/>
              <a:t>Depending </a:t>
            </a:r>
            <a:r>
              <a:rPr lang="en-US" dirty="0"/>
              <a:t>on whether the image resolution is fixed, it may be of vector or raster type. </a:t>
            </a:r>
            <a:endParaRPr lang="en-US" dirty="0" smtClean="0"/>
          </a:p>
          <a:p>
            <a:r>
              <a:rPr lang="en-US" dirty="0" smtClean="0"/>
              <a:t>By </a:t>
            </a:r>
            <a:r>
              <a:rPr lang="en-US" dirty="0"/>
              <a:t>itself, the term "digital image" usually refers to raster images or bitmapped images.</a:t>
            </a:r>
          </a:p>
        </p:txBody>
      </p:sp>
    </p:spTree>
    <p:extLst>
      <p:ext uri="{BB962C8B-B14F-4D97-AF65-F5344CB8AC3E}">
        <p14:creationId xmlns:p14="http://schemas.microsoft.com/office/powerpoint/2010/main" val="3785708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42" y="2483"/>
            <a:ext cx="1892578" cy="369332"/>
          </a:xfrm>
          <a:prstGeom prst="rect">
            <a:avLst/>
          </a:prstGeom>
          <a:noFill/>
        </p:spPr>
        <p:txBody>
          <a:bodyPr wrap="none" rtlCol="0">
            <a:spAutoFit/>
          </a:bodyPr>
          <a:lstStyle/>
          <a:p>
            <a:r>
              <a:rPr lang="en-US" dirty="0" smtClean="0"/>
              <a:t>Manifold Learning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90600"/>
            <a:ext cx="8001000" cy="3958937"/>
          </a:xfrm>
          <a:prstGeom prst="rect">
            <a:avLst/>
          </a:prstGeom>
        </p:spPr>
      </p:pic>
      <p:sp>
        <p:nvSpPr>
          <p:cNvPr id="4" name="Rectangle 3"/>
          <p:cNvSpPr/>
          <p:nvPr/>
        </p:nvSpPr>
        <p:spPr>
          <a:xfrm>
            <a:off x="152400" y="2286000"/>
            <a:ext cx="6400800" cy="2895600"/>
          </a:xfrm>
          <a:prstGeom prst="rect">
            <a:avLst/>
          </a:prstGeom>
          <a:solidFill>
            <a:schemeClr val="accent4">
              <a:alpha val="83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4500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42" y="2483"/>
            <a:ext cx="4143081" cy="369332"/>
          </a:xfrm>
          <a:prstGeom prst="rect">
            <a:avLst/>
          </a:prstGeom>
          <a:noFill/>
        </p:spPr>
        <p:txBody>
          <a:bodyPr wrap="none" rtlCol="0">
            <a:spAutoFit/>
          </a:bodyPr>
          <a:lstStyle/>
          <a:p>
            <a:r>
              <a:rPr lang="en-US" dirty="0" smtClean="0"/>
              <a:t>Deep Neural Network for joint embedding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90600"/>
            <a:ext cx="8001000" cy="3958937"/>
          </a:xfrm>
          <a:prstGeom prst="rect">
            <a:avLst/>
          </a:prstGeom>
        </p:spPr>
      </p:pic>
      <p:pic>
        <p:nvPicPr>
          <p:cNvPr id="5" name="Picture 4"/>
          <p:cNvPicPr>
            <a:picLocks noChangeAspect="1"/>
          </p:cNvPicPr>
          <p:nvPr/>
        </p:nvPicPr>
        <p:blipFill>
          <a:blip r:embed="rId4"/>
          <a:stretch>
            <a:fillRect/>
          </a:stretch>
        </p:blipFill>
        <p:spPr>
          <a:xfrm>
            <a:off x="762000" y="5008384"/>
            <a:ext cx="3492500" cy="406400"/>
          </a:xfrm>
          <a:prstGeom prst="rect">
            <a:avLst/>
          </a:prstGeom>
        </p:spPr>
      </p:pic>
      <p:pic>
        <p:nvPicPr>
          <p:cNvPr id="6" name="Picture 5"/>
          <p:cNvPicPr>
            <a:picLocks noChangeAspect="1"/>
          </p:cNvPicPr>
          <p:nvPr/>
        </p:nvPicPr>
        <p:blipFill>
          <a:blip r:embed="rId5"/>
          <a:stretch>
            <a:fillRect/>
          </a:stretch>
        </p:blipFill>
        <p:spPr>
          <a:xfrm>
            <a:off x="4953000" y="5008384"/>
            <a:ext cx="3327400" cy="406400"/>
          </a:xfrm>
          <a:prstGeom prst="rect">
            <a:avLst/>
          </a:prstGeom>
        </p:spPr>
      </p:pic>
      <p:sp>
        <p:nvSpPr>
          <p:cNvPr id="8" name="TextBox 7"/>
          <p:cNvSpPr txBox="1"/>
          <p:nvPr/>
        </p:nvSpPr>
        <p:spPr>
          <a:xfrm>
            <a:off x="381000" y="5867400"/>
            <a:ext cx="6541462" cy="646331"/>
          </a:xfrm>
          <a:prstGeom prst="rect">
            <a:avLst/>
          </a:prstGeom>
          <a:noFill/>
        </p:spPr>
        <p:txBody>
          <a:bodyPr wrap="none" rtlCol="0">
            <a:spAutoFit/>
          </a:bodyPr>
          <a:lstStyle/>
          <a:p>
            <a:r>
              <a:rPr lang="en-US" dirty="0" smtClean="0"/>
              <a:t>Input:  Pre-label image-(high-dimension points in embedding space)</a:t>
            </a:r>
          </a:p>
          <a:p>
            <a:r>
              <a:rPr lang="en-US" dirty="0" smtClean="0"/>
              <a:t>Task:    Learn a function that maps image to the embedding </a:t>
            </a:r>
            <a:r>
              <a:rPr lang="en-US" dirty="0" err="1" smtClean="0"/>
              <a:t>spaec</a:t>
            </a:r>
            <a:endParaRPr lang="en-US" dirty="0"/>
          </a:p>
        </p:txBody>
      </p:sp>
    </p:spTree>
    <p:extLst>
      <p:ext uri="{BB962C8B-B14F-4D97-AF65-F5344CB8AC3E}">
        <p14:creationId xmlns:p14="http://schemas.microsoft.com/office/powerpoint/2010/main" val="3276853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a:t>
            </a:r>
            <a:endParaRPr lang="en-US" dirty="0"/>
          </a:p>
        </p:txBody>
      </p:sp>
      <p:sp>
        <p:nvSpPr>
          <p:cNvPr id="3" name="Content Placeholder 2"/>
          <p:cNvSpPr>
            <a:spLocks noGrp="1"/>
          </p:cNvSpPr>
          <p:nvPr>
            <p:ph idx="1"/>
          </p:nvPr>
        </p:nvSpPr>
        <p:spPr/>
        <p:txBody>
          <a:bodyPr>
            <a:normAutofit/>
          </a:bodyPr>
          <a:lstStyle/>
          <a:p>
            <a:r>
              <a:rPr lang="en-US" sz="2400" dirty="0" smtClean="0"/>
              <a:t>Project 3 </a:t>
            </a:r>
            <a:r>
              <a:rPr lang="en-US" altLang="zh-CN" sz="2400" dirty="0" smtClean="0"/>
              <a:t>for</a:t>
            </a:r>
            <a:r>
              <a:rPr lang="zh-CN" altLang="en-US" sz="2400" dirty="0" smtClean="0"/>
              <a:t> </a:t>
            </a:r>
            <a:r>
              <a:rPr lang="en-US" altLang="zh-CN" sz="2400" dirty="0" smtClean="0"/>
              <a:t>joint</a:t>
            </a:r>
            <a:r>
              <a:rPr lang="zh-CN" altLang="en-US" sz="2400" dirty="0" smtClean="0"/>
              <a:t> </a:t>
            </a:r>
            <a:r>
              <a:rPr lang="en-US" altLang="zh-CN" sz="2400" dirty="0" smtClean="0"/>
              <a:t>and</a:t>
            </a:r>
            <a:r>
              <a:rPr lang="zh-CN" altLang="en-US" sz="2400" dirty="0" smtClean="0"/>
              <a:t> </a:t>
            </a:r>
            <a:r>
              <a:rPr lang="en-US" altLang="zh-CN" sz="2400" dirty="0" smtClean="0"/>
              <a:t>consistent</a:t>
            </a:r>
            <a:r>
              <a:rPr lang="zh-CN" altLang="en-US" sz="2400" dirty="0" smtClean="0"/>
              <a:t> </a:t>
            </a:r>
            <a:r>
              <a:rPr lang="en-US" altLang="zh-CN" sz="2400" dirty="0" smtClean="0"/>
              <a:t>segmentation</a:t>
            </a:r>
            <a:r>
              <a:rPr lang="zh-CN" altLang="en-US" sz="2400" dirty="0" smtClean="0"/>
              <a:t> </a:t>
            </a:r>
            <a:r>
              <a:rPr lang="en-US" sz="2400" dirty="0" smtClean="0"/>
              <a:t>has been </a:t>
            </a:r>
            <a:r>
              <a:rPr lang="en-US" sz="2400" dirty="0" smtClean="0"/>
              <a:t>released</a:t>
            </a:r>
          </a:p>
          <a:p>
            <a:r>
              <a:rPr lang="en-US" sz="2400" dirty="0" smtClean="0"/>
              <a:t>A</a:t>
            </a:r>
            <a:r>
              <a:rPr lang="zh-CN" altLang="en-US" sz="2400" dirty="0" smtClean="0"/>
              <a:t> </a:t>
            </a:r>
            <a:r>
              <a:rPr lang="en-US" altLang="zh-CN" sz="2400" dirty="0" smtClean="0"/>
              <a:t>bonus</a:t>
            </a:r>
            <a:r>
              <a:rPr lang="zh-CN" altLang="en-US" sz="2400" dirty="0" smtClean="0"/>
              <a:t> </a:t>
            </a:r>
            <a:r>
              <a:rPr lang="en-US" altLang="zh-CN" sz="2400" dirty="0" smtClean="0"/>
              <a:t>mini</a:t>
            </a:r>
            <a:r>
              <a:rPr lang="zh-CN" altLang="en-US" sz="2400" dirty="0" smtClean="0"/>
              <a:t> </a:t>
            </a:r>
            <a:r>
              <a:rPr lang="en-US" altLang="zh-CN" sz="2400" dirty="0" smtClean="0"/>
              <a:t>project</a:t>
            </a:r>
            <a:r>
              <a:rPr lang="zh-CN" altLang="en-US" sz="2400" dirty="0" smtClean="0"/>
              <a:t> </a:t>
            </a:r>
            <a:r>
              <a:rPr lang="en-US" altLang="zh-CN" sz="2400" dirty="0" smtClean="0"/>
              <a:t>for</a:t>
            </a:r>
            <a:r>
              <a:rPr lang="zh-CN" altLang="en-US" sz="2400" dirty="0" smtClean="0"/>
              <a:t> </a:t>
            </a:r>
            <a:r>
              <a:rPr lang="en-US" altLang="zh-CN" sz="2400" dirty="0" smtClean="0"/>
              <a:t>cross-domain</a:t>
            </a:r>
            <a:r>
              <a:rPr lang="zh-CN" altLang="en-US" sz="2400" dirty="0" smtClean="0"/>
              <a:t> </a:t>
            </a:r>
            <a:r>
              <a:rPr lang="en-US" altLang="zh-CN" sz="2400" dirty="0" smtClean="0"/>
              <a:t>retrieval</a:t>
            </a:r>
            <a:r>
              <a:rPr lang="zh-CN" altLang="en-US" sz="2400" dirty="0" smtClean="0"/>
              <a:t> </a:t>
            </a:r>
            <a:r>
              <a:rPr lang="en-US" altLang="zh-CN" sz="2400" dirty="0" smtClean="0"/>
              <a:t>(depth-shape)</a:t>
            </a:r>
            <a:r>
              <a:rPr lang="zh-CN" altLang="en-US" sz="2400" dirty="0" smtClean="0"/>
              <a:t> </a:t>
            </a:r>
            <a:r>
              <a:rPr lang="en-US" altLang="zh-CN" sz="2400" dirty="0" smtClean="0"/>
              <a:t>will</a:t>
            </a:r>
            <a:r>
              <a:rPr lang="zh-CN" altLang="en-US" sz="2400" dirty="0" smtClean="0"/>
              <a:t> </a:t>
            </a:r>
            <a:r>
              <a:rPr lang="en-US" altLang="zh-CN" sz="2400" dirty="0" smtClean="0"/>
              <a:t>be</a:t>
            </a:r>
            <a:r>
              <a:rPr lang="zh-CN" altLang="en-US" sz="2400" dirty="0" smtClean="0"/>
              <a:t> </a:t>
            </a:r>
            <a:r>
              <a:rPr lang="en-US" altLang="zh-CN" sz="2400" dirty="0" smtClean="0"/>
              <a:t>released</a:t>
            </a:r>
            <a:r>
              <a:rPr lang="zh-CN" altLang="en-US" sz="2400" dirty="0"/>
              <a:t> </a:t>
            </a:r>
            <a:r>
              <a:rPr lang="en-US" altLang="zh-CN" sz="2400" dirty="0" smtClean="0"/>
              <a:t>by</a:t>
            </a:r>
            <a:r>
              <a:rPr lang="zh-CN" altLang="en-US" sz="2400" dirty="0" smtClean="0"/>
              <a:t> </a:t>
            </a:r>
            <a:r>
              <a:rPr lang="en-US" altLang="zh-CN" sz="2400" dirty="0" smtClean="0"/>
              <a:t>next</a:t>
            </a:r>
            <a:r>
              <a:rPr lang="zh-CN" altLang="en-US" sz="2400" dirty="0" smtClean="0"/>
              <a:t> </a:t>
            </a:r>
            <a:r>
              <a:rPr lang="en-US" altLang="zh-CN" sz="2400" dirty="0" smtClean="0"/>
              <a:t>week</a:t>
            </a:r>
            <a:endParaRPr lang="en-US" sz="2400" dirty="0" smtClean="0"/>
          </a:p>
          <a:p>
            <a:r>
              <a:rPr lang="en-US" sz="2400" dirty="0" smtClean="0"/>
              <a:t>Grades for project 1 and 2 and bonus </a:t>
            </a:r>
            <a:r>
              <a:rPr lang="en-US" sz="2400" dirty="0" smtClean="0"/>
              <a:t>projects</a:t>
            </a:r>
            <a:r>
              <a:rPr lang="en-US" sz="2400" dirty="0" smtClean="0"/>
              <a:t> will be</a:t>
            </a:r>
            <a:r>
              <a:rPr lang="en-US" sz="2400" dirty="0" smtClean="0"/>
              <a:t> released</a:t>
            </a:r>
            <a:r>
              <a:rPr lang="en-US" sz="2400" dirty="0" smtClean="0"/>
              <a:t> by the end of the week</a:t>
            </a:r>
            <a:endParaRPr lang="en-US" sz="2400" dirty="0" smtClean="0"/>
          </a:p>
          <a:p>
            <a:r>
              <a:rPr lang="en-US" sz="2400" dirty="0" smtClean="0"/>
              <a:t>Final project update presentation</a:t>
            </a:r>
            <a:r>
              <a:rPr lang="zh-CN" altLang="en-US" sz="2400" dirty="0" smtClean="0"/>
              <a:t> </a:t>
            </a:r>
            <a:r>
              <a:rPr lang="en-US" altLang="zh-CN" sz="2400" dirty="0" smtClean="0"/>
              <a:t>on</a:t>
            </a:r>
            <a:r>
              <a:rPr lang="zh-CN" altLang="en-US" sz="2400" dirty="0" smtClean="0"/>
              <a:t> </a:t>
            </a:r>
            <a:r>
              <a:rPr lang="en-US" altLang="zh-CN" sz="2400" dirty="0" smtClean="0"/>
              <a:t>April</a:t>
            </a:r>
            <a:r>
              <a:rPr lang="zh-CN" altLang="en-US" sz="2400" dirty="0" smtClean="0"/>
              <a:t> </a:t>
            </a:r>
            <a:r>
              <a:rPr lang="en-US" altLang="zh-CN" sz="2400" dirty="0" smtClean="0"/>
              <a:t>28</a:t>
            </a:r>
            <a:r>
              <a:rPr lang="en-US" altLang="zh-CN" sz="2400" baseline="30000" dirty="0" smtClean="0"/>
              <a:t>th</a:t>
            </a:r>
          </a:p>
          <a:p>
            <a:r>
              <a:rPr lang="en-US" altLang="zh-CN" sz="2400" dirty="0" smtClean="0"/>
              <a:t>Intermediate Report of Final project will be due on  April 23</a:t>
            </a:r>
            <a:r>
              <a:rPr lang="en-US" altLang="zh-CN" sz="2400" baseline="30000" dirty="0" smtClean="0"/>
              <a:t>rd</a:t>
            </a:r>
            <a:r>
              <a:rPr lang="en-US" altLang="zh-CN" sz="2400" dirty="0" smtClean="0"/>
              <a:t>. Please refer to project description for the details. </a:t>
            </a:r>
          </a:p>
        </p:txBody>
      </p:sp>
    </p:spTree>
    <p:extLst>
      <p:ext uri="{BB962C8B-B14F-4D97-AF65-F5344CB8AC3E}">
        <p14:creationId xmlns:p14="http://schemas.microsoft.com/office/powerpoint/2010/main" val="14877655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Sketch</a:t>
            </a:r>
            <a:endParaRPr lang="en-US" dirty="0"/>
          </a:p>
        </p:txBody>
      </p:sp>
      <p:pic>
        <p:nvPicPr>
          <p:cNvPr id="4" name="Picture 3"/>
          <p:cNvPicPr>
            <a:picLocks noChangeAspect="1"/>
          </p:cNvPicPr>
          <p:nvPr/>
        </p:nvPicPr>
        <p:blipFill>
          <a:blip r:embed="rId3"/>
          <a:stretch>
            <a:fillRect/>
          </a:stretch>
        </p:blipFill>
        <p:spPr>
          <a:xfrm>
            <a:off x="533400" y="2362200"/>
            <a:ext cx="2179940" cy="1526469"/>
          </a:xfrm>
          <a:prstGeom prst="rect">
            <a:avLst/>
          </a:prstGeom>
          <a:ln>
            <a:solidFill>
              <a:schemeClr val="tx1"/>
            </a:solidFill>
          </a:ln>
        </p:spPr>
      </p:pic>
      <p:sp>
        <p:nvSpPr>
          <p:cNvPr id="5" name="TextBox 4"/>
          <p:cNvSpPr txBox="1"/>
          <p:nvPr/>
        </p:nvSpPr>
        <p:spPr>
          <a:xfrm>
            <a:off x="3200400" y="2438400"/>
            <a:ext cx="4840087" cy="1200329"/>
          </a:xfrm>
          <a:prstGeom prst="rect">
            <a:avLst/>
          </a:prstGeom>
          <a:noFill/>
        </p:spPr>
        <p:txBody>
          <a:bodyPr wrap="none" rtlCol="0">
            <a:spAutoFit/>
          </a:bodyPr>
          <a:lstStyle/>
          <a:p>
            <a:r>
              <a:rPr lang="en-US" dirty="0"/>
              <a:t>Freehand sketches/drawings are a natural, </a:t>
            </a:r>
            <a:endParaRPr lang="en-US" dirty="0" smtClean="0"/>
          </a:p>
          <a:p>
            <a:r>
              <a:rPr lang="en-US" dirty="0" smtClean="0"/>
              <a:t>intuitive</a:t>
            </a:r>
            <a:r>
              <a:rPr lang="en-US" dirty="0"/>
              <a:t>, convenient yet efficient way for humans </a:t>
            </a:r>
            <a:endParaRPr lang="en-US" dirty="0" smtClean="0"/>
          </a:p>
          <a:p>
            <a:r>
              <a:rPr lang="en-US" dirty="0" smtClean="0"/>
              <a:t>to </a:t>
            </a:r>
            <a:r>
              <a:rPr lang="en-US" dirty="0"/>
              <a:t>visually </a:t>
            </a:r>
            <a:r>
              <a:rPr lang="en-US" dirty="0" smtClean="0"/>
              <a:t>convey and </a:t>
            </a:r>
            <a:r>
              <a:rPr lang="en-US" dirty="0"/>
              <a:t>communicate ideas and </a:t>
            </a:r>
            <a:endParaRPr lang="en-US" dirty="0" smtClean="0"/>
          </a:p>
          <a:p>
            <a:r>
              <a:rPr lang="en-US" dirty="0" smtClean="0"/>
              <a:t>information </a:t>
            </a:r>
            <a:r>
              <a:rPr lang="en-US" dirty="0"/>
              <a:t>effectively.</a:t>
            </a:r>
          </a:p>
        </p:txBody>
      </p:sp>
    </p:spTree>
    <p:extLst>
      <p:ext uri="{BB962C8B-B14F-4D97-AF65-F5344CB8AC3E}">
        <p14:creationId xmlns:p14="http://schemas.microsoft.com/office/powerpoint/2010/main" val="3226580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Image</a:t>
            </a:r>
            <a:endParaRPr lang="en-US" dirty="0"/>
          </a:p>
        </p:txBody>
      </p:sp>
      <p:pic>
        <p:nvPicPr>
          <p:cNvPr id="4" name="Picture 3"/>
          <p:cNvPicPr>
            <a:picLocks noChangeAspect="1"/>
          </p:cNvPicPr>
          <p:nvPr/>
        </p:nvPicPr>
        <p:blipFill rotWithShape="1">
          <a:blip r:embed="rId2"/>
          <a:srcRect l="25279" r="48597"/>
          <a:stretch/>
        </p:blipFill>
        <p:spPr>
          <a:xfrm>
            <a:off x="278921" y="2286000"/>
            <a:ext cx="2391263" cy="1785037"/>
          </a:xfrm>
          <a:prstGeom prst="rect">
            <a:avLst/>
          </a:prstGeom>
        </p:spPr>
      </p:pic>
      <p:sp>
        <p:nvSpPr>
          <p:cNvPr id="5" name="TextBox 4"/>
          <p:cNvSpPr txBox="1"/>
          <p:nvPr/>
        </p:nvSpPr>
        <p:spPr>
          <a:xfrm>
            <a:off x="2819400" y="2667000"/>
            <a:ext cx="5702215" cy="923330"/>
          </a:xfrm>
          <a:prstGeom prst="rect">
            <a:avLst/>
          </a:prstGeom>
          <a:noFill/>
        </p:spPr>
        <p:txBody>
          <a:bodyPr wrap="none" rtlCol="0">
            <a:spAutoFit/>
          </a:bodyPr>
          <a:lstStyle/>
          <a:p>
            <a:r>
              <a:rPr lang="en-US" dirty="0"/>
              <a:t>In 3D computer graphics a depth map is an image or image </a:t>
            </a:r>
            <a:endParaRPr lang="en-US" dirty="0" smtClean="0"/>
          </a:p>
          <a:p>
            <a:r>
              <a:rPr lang="en-US" dirty="0" smtClean="0"/>
              <a:t>channel </a:t>
            </a:r>
            <a:r>
              <a:rPr lang="en-US" dirty="0"/>
              <a:t>that contains </a:t>
            </a:r>
            <a:r>
              <a:rPr lang="en-US" dirty="0" smtClean="0"/>
              <a:t>information relating </a:t>
            </a:r>
            <a:r>
              <a:rPr lang="en-US" dirty="0"/>
              <a:t>to the </a:t>
            </a:r>
            <a:r>
              <a:rPr lang="en-US" dirty="0" smtClean="0"/>
              <a:t>distance</a:t>
            </a:r>
          </a:p>
          <a:p>
            <a:r>
              <a:rPr lang="en-US" dirty="0" smtClean="0"/>
              <a:t> </a:t>
            </a:r>
            <a:r>
              <a:rPr lang="en-US" dirty="0"/>
              <a:t>of the surfaces of scene objects from a viewpoint. </a:t>
            </a:r>
          </a:p>
        </p:txBody>
      </p:sp>
    </p:spTree>
    <p:extLst>
      <p:ext uri="{BB962C8B-B14F-4D97-AF65-F5344CB8AC3E}">
        <p14:creationId xmlns:p14="http://schemas.microsoft.com/office/powerpoint/2010/main" val="3226580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Shape</a:t>
            </a:r>
            <a:endParaRPr lang="en-US" dirty="0"/>
          </a:p>
        </p:txBody>
      </p:sp>
      <p:pic>
        <p:nvPicPr>
          <p:cNvPr id="4" name="Picture 3"/>
          <p:cNvPicPr>
            <a:picLocks noChangeAspect="1"/>
          </p:cNvPicPr>
          <p:nvPr/>
        </p:nvPicPr>
        <p:blipFill rotWithShape="1">
          <a:blip r:embed="rId2"/>
          <a:srcRect l="76800"/>
          <a:stretch/>
        </p:blipFill>
        <p:spPr>
          <a:xfrm>
            <a:off x="228600" y="2819400"/>
            <a:ext cx="2033032" cy="1708837"/>
          </a:xfrm>
          <a:prstGeom prst="rect">
            <a:avLst/>
          </a:prstGeom>
        </p:spPr>
      </p:pic>
      <p:sp>
        <p:nvSpPr>
          <p:cNvPr id="5" name="TextBox 4"/>
          <p:cNvSpPr txBox="1"/>
          <p:nvPr/>
        </p:nvSpPr>
        <p:spPr>
          <a:xfrm>
            <a:off x="2667000" y="2667000"/>
            <a:ext cx="5791200" cy="2031325"/>
          </a:xfrm>
          <a:prstGeom prst="rect">
            <a:avLst/>
          </a:prstGeom>
          <a:noFill/>
        </p:spPr>
        <p:txBody>
          <a:bodyPr wrap="square" rtlCol="0">
            <a:spAutoFit/>
          </a:bodyPr>
          <a:lstStyle/>
          <a:p>
            <a:r>
              <a:rPr lang="en-US" dirty="0"/>
              <a:t>A polygon mesh is a collection of vertices, edges and faces </a:t>
            </a:r>
            <a:endParaRPr lang="en-US" dirty="0" smtClean="0"/>
          </a:p>
          <a:p>
            <a:r>
              <a:rPr lang="en-US" dirty="0" smtClean="0"/>
              <a:t>that </a:t>
            </a:r>
            <a:r>
              <a:rPr lang="en-US" dirty="0"/>
              <a:t>defines the shape of a polyhedral object in 3D computer  </a:t>
            </a:r>
            <a:r>
              <a:rPr lang="en-US" dirty="0" smtClean="0"/>
              <a:t>graphics </a:t>
            </a:r>
            <a:r>
              <a:rPr lang="en-US" dirty="0"/>
              <a:t>and solid modeling. </a:t>
            </a:r>
            <a:r>
              <a:rPr lang="en-US" dirty="0" smtClean="0"/>
              <a:t>The </a:t>
            </a:r>
            <a:r>
              <a:rPr lang="en-US" dirty="0"/>
              <a:t>faces usually consist of </a:t>
            </a:r>
            <a:r>
              <a:rPr lang="en-US" dirty="0" smtClean="0"/>
              <a:t>triangles, quadrilaterals</a:t>
            </a:r>
            <a:r>
              <a:rPr lang="en-US" dirty="0"/>
              <a:t>, or other simple convex polygons, since this simplifies  </a:t>
            </a:r>
            <a:r>
              <a:rPr lang="en-US" dirty="0" smtClean="0"/>
              <a:t>rendering</a:t>
            </a:r>
            <a:r>
              <a:rPr lang="en-US" dirty="0"/>
              <a:t>, </a:t>
            </a:r>
            <a:r>
              <a:rPr lang="en-US" dirty="0" smtClean="0"/>
              <a:t>but </a:t>
            </a:r>
            <a:r>
              <a:rPr lang="en-US" dirty="0"/>
              <a:t>may also be composed of more general concave </a:t>
            </a:r>
            <a:r>
              <a:rPr lang="en-US" dirty="0" smtClean="0"/>
              <a:t>polygons</a:t>
            </a:r>
            <a:r>
              <a:rPr lang="en-US" dirty="0"/>
              <a:t>, or polygons with holes.</a:t>
            </a:r>
          </a:p>
        </p:txBody>
      </p:sp>
    </p:spTree>
    <p:extLst>
      <p:ext uri="{BB962C8B-B14F-4D97-AF65-F5344CB8AC3E}">
        <p14:creationId xmlns:p14="http://schemas.microsoft.com/office/powerpoint/2010/main" val="3226580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2228</TotalTime>
  <Words>2150</Words>
  <Application>Microsoft Macintosh PowerPoint</Application>
  <PresentationFormat>On-screen Show (4:3)</PresentationFormat>
  <Paragraphs>238</Paragraphs>
  <Slides>62</Slides>
  <Notes>40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4" baseType="lpstr">
      <vt:lpstr>Office Theme</vt:lpstr>
      <vt:lpstr>Image</vt:lpstr>
      <vt:lpstr>Deep Cross-Domain Model for Visual Data Processing</vt:lpstr>
      <vt:lpstr>Announcement</vt:lpstr>
      <vt:lpstr>Overview of this course</vt:lpstr>
      <vt:lpstr>Today’s Content</vt:lpstr>
      <vt:lpstr>PowerPoint Presentation</vt:lpstr>
      <vt:lpstr>Image</vt:lpstr>
      <vt:lpstr>Sketch</vt:lpstr>
      <vt:lpstr>Depth Image</vt:lpstr>
      <vt:lpstr>3D Shape</vt:lpstr>
      <vt:lpstr>Today’s Content</vt:lpstr>
      <vt:lpstr>Lowe’s Keypoint Descriptor (shown with 2 X 2 descriptors over 8 X 8)</vt:lpstr>
      <vt:lpstr>Lowe’s Keypoint Descriptor</vt:lpstr>
      <vt:lpstr>Sparse coding Spatial Pyramid Matching</vt:lpstr>
      <vt:lpstr>Sparse coding Spatial Pyramid Matching</vt:lpstr>
      <vt:lpstr>3D Depth SIFT</vt:lpstr>
      <vt:lpstr>3D Biharmonic Descriptor</vt:lpstr>
      <vt:lpstr>Today’s Content</vt:lpstr>
      <vt:lpstr>PowerPoint Presentation</vt:lpstr>
      <vt:lpstr>Sketch-Shape Retrieval</vt:lpstr>
      <vt:lpstr>PowerPoint Presentation</vt:lpstr>
      <vt:lpstr>PowerPoint Presentation</vt:lpstr>
      <vt:lpstr>PowerPoint Presentation</vt:lpstr>
      <vt:lpstr>Pipeline</vt:lpstr>
      <vt:lpstr>PowerPoint Presentation</vt:lpstr>
      <vt:lpstr>PowerPoint Presentation</vt:lpstr>
      <vt:lpstr>PowerPoint Presentation</vt:lpstr>
      <vt:lpstr>PowerPoint Presentation</vt:lpstr>
      <vt:lpstr>Experimental Result</vt:lpstr>
      <vt:lpstr>Depth Image – Shape Retrieval</vt:lpstr>
      <vt:lpstr>Outline</vt:lpstr>
      <vt:lpstr>Depth Image-based 3D Model Retrieval</vt:lpstr>
      <vt:lpstr>Depth Image-based 3D Model Retrieval</vt:lpstr>
      <vt:lpstr>PowerPoint Presentation</vt:lpstr>
      <vt:lpstr>How to build an effective neural network system</vt:lpstr>
      <vt:lpstr>Pairwise Neural Network</vt:lpstr>
      <vt:lpstr>Pairwise Neural Network</vt:lpstr>
      <vt:lpstr>PowerPoint Presentation</vt:lpstr>
      <vt:lpstr>PowerPoint Presentation</vt:lpstr>
      <vt:lpstr>PowerPoint Presentation</vt:lpstr>
      <vt:lpstr>Pairwise Neural Network</vt:lpstr>
      <vt:lpstr>Pairwise Neural Network</vt:lpstr>
      <vt:lpstr>Pairwise Neural Network</vt:lpstr>
      <vt:lpstr>PowerPoint Presentation</vt:lpstr>
      <vt:lpstr>PowerPoint Presentation</vt:lpstr>
      <vt:lpstr>PowerPoint Presentation</vt:lpstr>
      <vt:lpstr>PowerPoint Presentation</vt:lpstr>
      <vt:lpstr>PowerPoint Presentation</vt:lpstr>
      <vt:lpstr>Metric Learning Network</vt:lpstr>
      <vt:lpstr>Pairwise Neural Network VS Metric Learning Network</vt:lpstr>
      <vt:lpstr>Experimental Result</vt:lpstr>
      <vt:lpstr>PowerPoint Presentation</vt:lpstr>
      <vt:lpstr>Deep Model for Image-Shape Joint Embedding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Announcement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Computer Vision</dc:title>
  <dc:creator>Yi Fang</dc:creator>
  <cp:lastModifiedBy>MMVC</cp:lastModifiedBy>
  <cp:revision>262</cp:revision>
  <dcterms:created xsi:type="dcterms:W3CDTF">2015-08-18T09:31:10Z</dcterms:created>
  <dcterms:modified xsi:type="dcterms:W3CDTF">2016-04-21T15:22:36Z</dcterms:modified>
</cp:coreProperties>
</file>